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71" r:id="rId4"/>
    <p:sldId id="270" r:id="rId5"/>
    <p:sldId id="269" r:id="rId6"/>
    <p:sldId id="265" r:id="rId7"/>
    <p:sldId id="257" r:id="rId8"/>
    <p:sldId id="277" r:id="rId9"/>
    <p:sldId id="276" r:id="rId10"/>
    <p:sldId id="263" r:id="rId11"/>
    <p:sldId id="274" r:id="rId12"/>
    <p:sldId id="278" r:id="rId13"/>
    <p:sldId id="279" r:id="rId14"/>
    <p:sldId id="280" r:id="rId15"/>
    <p:sldId id="275" r:id="rId16"/>
    <p:sldId id="281" r:id="rId17"/>
    <p:sldId id="283" r:id="rId18"/>
    <p:sldId id="285" r:id="rId19"/>
    <p:sldId id="282" r:id="rId20"/>
    <p:sldId id="284" r:id="rId21"/>
    <p:sldId id="286" r:id="rId22"/>
    <p:sldId id="273" r:id="rId23"/>
    <p:sldId id="28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elembarazo.net/la-cerveza-en-el-embarazo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1520" y="3645024"/>
            <a:ext cx="2736304" cy="1830065"/>
          </a:xfrm>
        </p:spPr>
        <p:txBody>
          <a:bodyPr>
            <a:noAutofit/>
          </a:bodyPr>
          <a:lstStyle/>
          <a:p>
            <a:pPr fontAlgn="base"/>
            <a:r>
              <a:rPr lang="es-CO" dirty="0" smtClean="0">
                <a:solidFill>
                  <a:srgbClr val="FF0000"/>
                </a:solidFill>
              </a:rPr>
              <a:t>Texto base:</a:t>
            </a:r>
            <a:br>
              <a:rPr lang="es-CO" dirty="0" smtClean="0">
                <a:solidFill>
                  <a:srgbClr val="FF0000"/>
                </a:solidFill>
              </a:rPr>
            </a:br>
            <a:r>
              <a:rPr lang="es-CO" dirty="0" smtClean="0">
                <a:solidFill>
                  <a:srgbClr val="FF0000"/>
                </a:solidFill>
              </a:rPr>
              <a:t>1 </a:t>
            </a:r>
            <a:r>
              <a:rPr lang="es-CO" dirty="0">
                <a:solidFill>
                  <a:srgbClr val="FF0000"/>
                </a:solidFill>
              </a:rPr>
              <a:t>Corintios </a:t>
            </a:r>
            <a:r>
              <a:rPr lang="es-CO" dirty="0" smtClean="0">
                <a:solidFill>
                  <a:srgbClr val="FF0000"/>
                </a:solidFill>
              </a:rPr>
              <a:t>3:16-17. 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Elipse"/>
          <p:cNvSpPr/>
          <p:nvPr/>
        </p:nvSpPr>
        <p:spPr>
          <a:xfrm>
            <a:off x="755576" y="0"/>
            <a:ext cx="8064896" cy="24928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>
                <a:solidFill>
                  <a:srgbClr val="002060"/>
                </a:solidFill>
              </a:rPr>
              <a:t>COMO DESTRUIMOS EL TEMPLO DE DIOS</a:t>
            </a:r>
          </a:p>
        </p:txBody>
      </p:sp>
      <p:pic>
        <p:nvPicPr>
          <p:cNvPr id="1026" name="Picture 2" descr="http://2.bp.blogspot.com/_baQwnESJx9Y/Sw1sMJmy5vI/AAAAAAAAABM/XFDQA4xsJ6E/s1600/hombre_durm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36912"/>
            <a:ext cx="4896544" cy="401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84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4752528" cy="60486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texto base que Dios nos presenta para este tema dice: 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i="1" dirty="0" smtClean="0"/>
              <a:t>¿No </a:t>
            </a:r>
            <a:r>
              <a:rPr lang="es-CO" i="1" dirty="0"/>
              <a:t>sabéis que sois templo de Dios, y que el Espíritu de Dios mora en </a:t>
            </a:r>
            <a:r>
              <a:rPr lang="es-CO" i="1" dirty="0" smtClean="0"/>
              <a:t>vosotros</a:t>
            </a:r>
            <a:r>
              <a:rPr lang="es-CO" dirty="0" smtClean="0"/>
              <a:t>?</a:t>
            </a:r>
            <a:r>
              <a:rPr lang="es-CO" dirty="0"/>
              <a:t> </a:t>
            </a:r>
            <a:r>
              <a:rPr lang="es-CO" b="1" baseline="30000" dirty="0" smtClean="0"/>
              <a:t>17 </a:t>
            </a:r>
            <a:r>
              <a:rPr lang="es-CO" i="1" u="sng" dirty="0"/>
              <a:t>Si alguien destruye el templo de Dios, Dios lo destruirá a él</a:t>
            </a:r>
            <a:r>
              <a:rPr lang="es-CO" dirty="0"/>
              <a:t>; porque santo es el templo de Dios, el cual sois </a:t>
            </a:r>
            <a:r>
              <a:rPr lang="es-CO" dirty="0" smtClean="0"/>
              <a:t>vosotros». </a:t>
            </a:r>
          </a:p>
        </p:txBody>
      </p:sp>
      <p:sp>
        <p:nvSpPr>
          <p:cNvPr id="2" name="AutoShape 2" descr="data:image/jpeg;base64,/9j/4AAQSkZJRgABAQAAAQABAAD/2wCEAAkGBhQSERQUExQUFRQVFRYUGBUXFRUVFRUUFBcVFRUUFBQXHCYeFxkkGRQVHy8gJCcpLCwsFR4xNTAqNSYsLCkBCQoKDgwOGg8PGiokHB0pKSkpKSksLCwpKSkpLCkpKS0pKSksKSksLCwuLCwsKSkpLC8pKSksKSkpLCwrMi0pKf/AABEIAP8AxgMBIgACEQEDEQH/xAAcAAACAgMBAQAAAAAAAAAAAAADBAIFAAEGBwj/xAA+EAABBAAEAwcBBwIEBgMBAAABAAIDEQQSITEFQVEGEyJhcYGRoQcUIzJCscFS8HKS0fEXJDM0YuFTc4IV/8QAGgEAAwEBAQEAAAAAAAAAAAAAAgMEAQUABv/EADARAAEEAQMCBQMEAQUAAAAAAAEAAgMRIQQSMUFRBRMiYfAycZEUgaHBsSRSctHh/9oADAMBAAIRAxEAPwDzlsfopmEdAiZaRa0XILiu15KWMVcvooGJOmPRCpe3FCYUCNldFNrkRzdFFrENoDGjBbFhEhCO6MEJZKzyilrPksDFtwpFhKHcV7anuHRXp5hN4rD+I30CPwHD5nD1VlxfBU4HqFzXzVJSa2P0rkZIKN0iR7bfsm3x9Uq88gqg8kJRalp2ZtgNEAxeSeZEpuwlpgkpDtVLJDSDIOiuZcDSTlwyeyUFZsVNNIVCKUqylwiWdh1WJAQvBqXc61oEjZHMaiWIrCbSiHEojmWtxRI+RAXIg0JXu1iM/wAli9uXqCsHaj03UW7KbAsDKSLXTcxFGygWLbXrYK8h2AobgsDVMhTjC8h8sLTAmokANRIyhKLy1ksaCI+ibdqgbFLpTPjyui7Kl3eDnWv0K6HjgNMNDYhUnY7/AKjv8P7rquJRAsHlf7Lj6jEyobGNq4eXCkoTsGrkRoboVQHpJhVWIFIRJ84ddDwjs5HkEuIdTP0tH5neSwvS3N2DK5fCcElxByxsLj5bDzJ6Lp+H/ZY0UcTLr/RHv6Zir7C8ScQGQsELNgBWZ3mSP9/NWmEw55mz8oXaprMDJUr93VVEP2e4Gq7i/N73k/Q6Kk7Y9hcJDg3uijDXjUOJc53tbgB8H0Xc4zEsiY57zTQL1oew13XkXavtA/FyWbEYPgYa8NgamtyjhlkcbJS2NJK4r7stdxqrU4dSjwg3rddHzlSAqnuVqRlBW5wwSUsNlaJLWnCrsqxN/dytpu5AjNKI7qlMLLpSYaUJFLuCnBRcpMKwjVabutQbaKmsa6ipEKFLF6uqYYLRRCgxOTsTrQFMq0JoQpIk4Y0J7EIKwxq37Jup7vQfuuyxD7j/AL6Li+z5ouPoujfjvw3ei5epYS+wnGH0ikp3Zuqu9kSbhcjW5nMcG9a09+iWfNmqjSs+F9onRNy0HN/vqhohSSseMtCXwWAc92g0G55CuZP8K3a02CfygBjAT+nrXUrWC4z30gaaaz+kaD3XSP4UxwrbofNTyONqKSTafWFrh2FAaDX9+SsGtACRiYWUCfL181z/AG54v4RCw6nV9dOQPruk6dpc42oywyOwud7acXM85aKyR+Fta2f1H50XMSNTExSryuu0UFb5YaKCjGyyjuaFqEUPVSdpr/drxOUJbSUnPJBIRXC91oMTQaSihd0sTTAsW7llLnGFOYeXZIMcjwu1XQcF1I3J6VRasBWjolpzu6ODosa1CD1IOXl5GaExE9KNKNGVhRBONkU30gtFqZjKUU8Ky4QND6pzFOqN3ogcKjpo90xim+B3oVI76lWB6aVPDjjsU3DiLKqCm8K5OewFS84V3A+jexC7Ts5x0PGVx1C8+u61TeDxRjNgqB8ak1GmEgpekcfe5kLpI25i0bHQV186XmWKmc9xc42SbPqu47O8aM+aJ9UWkAf69d1wuMYWuLTuCR8GkxjG1YUOkjLHOY7n+lXYhiVrVNTJaSKh5qgBUubZUu91Q5ZrNdEF5r3Wo2r20KZ4UwFJSAUxGhJCRtUAsRhCsQWFm1cixFaoN2W412irGp2B1oj47CXjNFMNk2SiFY3IWmhEAUnBTY20NrwCiAjwsJNAWf7tHw/C3OzbAgHRxonLqQB1CI3DjuS/MdXNZQGnU3105JRkHQqN+tiGGOBNtGLNF3F1+/4qwhxFNxNs715rZjY2Fj8upc6hZ8QGgzeV66enNNcOnzZ3EN0YdmgUdAK6JLpMEgfOEo+JExPkjYaaS3JA9QdtofV168cDOafwbPCK6fS1KUWFkDqZ/lb/ACitO56A/VS7jZKe7XzRiZ4Ac1jmtbmiSQ3rXUur2IXMGLyRY9FYyRZI3Dm5/wBG60k44S4gDc6fKpa8EFU6bWsmEj+GtcQDfIAFn2F2OvF2jRyJxkRrbzUMPA3Plq63NnlufRTMmZzj/sAp3Os4Up8R8yTYz0gNDiXdnGmig4EE0eaIoCjeDYPFOika9vI36+RR+0EAc/vm6sl19H/qaf390llPsdQU6zF3E6JwsHxNPNrxz9Dshuk5zmyVLGb6f1/HXsqX7vZQZotyVcvw+UefP1VRj5NaCNjrRyU0KrkZZtEgjUXuRIXqgjCgJtNshU2wrUT0cuUjrtFilpsKxTa9YlrFwJCzKpEo+Dwxkc1g3c4Nv1/03XfJoWUTnNYC5xoBYyI1mo0DV8rOwvqrDh+CBDnPNBrDJQ3cLAGv6QSUtNLZoXkF5RegHX1PMqzwuIe5krmN/ElexjWtF01niNA8gMgvlop5HOpR6yaZkQLcWRm6oEgZPTFkmsVjujYWLvS1mVrKzEAWC41YBJ11oC/NG4YXd+1paGFujgG0abbj9NL5hKYYttxe4ueD+mjZ/Vbz+4vmm2SOzukFl725WgA3ZoEjnQaN/RTv4I6V/JS9XG50T9n0FhaLvD3dQSfUKcS4kY2881ks5bncQQ5zS1oO4a425x+vqXEoTsU3uWs1zBznHpZFA36ckPEX+qwed7+9ocuHIy2QM2o1uhdWavz+EbWNxauGkgaGWc2CK600gAckgAk/fKLLi8wYKoMblHnzJTOExBaCBz30B9EkyAussa4tbua2HU1snMJhyQa2FE+hNLSG1SqjbphHsNbbFg93GxYPUk2L6q5hedBZTFGtDSDCyyPPZNObopHVkK7/AEsj3RNDSTRcKGeme9EV7EUqnFSEEtvSyflDgJBBHLVGxMNvJ2utSaFkbLTYHWRWoNI7bVKV8mkYXxktF2XDA55v85vvlHjxGt0Bvt1PPVbjoNLdrrfnXVCbBQtYXIPLB4Uj/DdO4EMsE7cg/wCw7m3d3nvmkyJNrrTpsEbDOsn91WulpPwzAABA9lBNdC1kG3ZuAztFCzd9SBznJ/JRMW8Aa/8AtUONjymt7Fg9QeascRNnOjhXmar5SWOex8jGA2Kayx1vfXcar0QLf7XAjkOmbGyyaaS/BoEUbzVZsAYsdMKqlKix9LePmGdwu6JbYAF1psPRKmdXhpItdCN+9od3F/OP8K1ZIsOIVcMXogyYtL8qymq7jnWKkGNKxZ5Cyktw7ACRxzGmNa5x6nI0uIHsN+VjqE9w3EuLyXANEMUr2tArLmYAPMkkt1Oqjw2fR/dg5hCI2irJlleC4gemb2Yl48S6IyAEOc9uVzj4qdYcS08zY36i091vJHz5RXKlEmpfIyhwAAeRfJ9ra778gdbGI60PLT0TGK4m4tyNpkf9LdL83ndx9dPJLxnRDem7QTZXdfCyTa54st47X3rv2PI6I+ElykEK3fiHOB1NnUmzZ6C+ipYY7VjhX8kDwDlUsYx9bgD8+fvRVnij3kcL3blrmudzqM7+tKPDJblLi0U1jnai6DG00C9uWqHNifwWsHIuJPqbA9OfwlsPinMvKasZToDp7qcMJYW/evta448PkOkkgIAzI1oOAGF5I44xVdgAneDTOEzAbo6EcvELsjrsU23QhrebtSOdHQegVVhySbVhgzbwicz1bl04dAwajzz1DQWgYtpcQT3+rHvnmqurFgithz1+ORUsVLTfdCYFDGO0Hqp2srCs0ehGkbtDroAWeSBxZySc+w7AZQMW6ywjKaH6nVRvfKSL5fCzATeJzibygknzOmiDNDmI6UUCWINFhF5YILVxpvDQI5It312LrNOcS4XfWyMVzZBKtXT/AIZPmGgfVVr5tUD708CgTRQBJZpMji22i0kJgdJxT3Xj/i1v9fvyricNys0o5S7rebbXfkkeI4gxs/KfFoDpXmPVM4vEtOuxoCuWg2tI8WJ7uKtRlLiRtbzqL66IGAigep/9XPhmk08cMbrt7nFwN4vc6geuaGbvphVj8a486CBw/iWSZkjrc1puh6EWPS79kHFyVpXuliVbsBFHqq52tlY6N3DgQfscK1ixAbBM9hDn52NzFotrXWSQDdWRVoWLhJ7lzWkmWPNlaL8TSQ6gORq/KyqyPEFpOU7iiKBBHQg6EaD4VlgsU98ge4ghjchjAq4SC14jaBWgJNb8+RQFpadw+Y4/K48jZNO90rTYyc8n0gBvFVebwB+SlM60SicQzNkc127PAXf1ZdA8+ZFFCD0wZFrqQzh7A7uLRGhYh98sW0qN4RBj8keSPQu/6j/1O/8AAdGgfOvLRCi2QKTOHGhW7QOEyGFsZO0c5Pcn5x2GBhYStvC04LbhotVSlAU3GUnCE6xvRLcjjTsIsHz/AHQZIHA5SCDpodDrtot4Sch3T+PNX5w4dLFI6j4AT5lgJJPkK+aUz5PLPtlR+I+IHSAOLbaQ777miwP3AKrRhzGS01YNGtk1gItcx21AHNxrWvT+QlJZLJJ3Jv51VhgMQCwN8QLb22IcefmteXBo/lMmfqGRxtAtxIDyOmDZFZyaGMgG7HIfDBnoa6jn86qb4wbu9ATfTp6pSKYNdty0166WmJZ6FEb/AMKUtd09lPNptbR2veQGxj6gCXbvWeaFNzz6jiyMFPiLstV/eiWlhDoswJHiok6CgLLuqlxOcBtjU2NPY2q/GcQzRsjFirLuhJPL0CpDHGqQ+IumL2CIkW7PsKJN/wAAe5T7sE6wGkEFoIJ8I8WwN89EKKIhxBFEGvfmsGNEmKZTvw2loHIU0XrfUivhTwWJd948Rr8zyLGws617IN7mj1drXGi8SnhYXT1Yj31wbzQ+9DNNwaH3Wx0osgagc9rKQy3ZulHEYwusndxJ+dUq+WhaqaKC63nYG7n59v8AASeIaQ46rHKJdZUXlNSC7qsAUnSEbfP+iiFpwWpZeCnomtdC+RzvxA9tW7VwN5hlOvQ36pN1lSZDtfwjhiDDUuNpaSb5P4wMfO6UqvNaRnMCxHuTty0B7phjNEkCmI59FhC7LHAojm0VIUsab3WZaWAo/dY3dOQn4SoCLFIsIXmPATLI9VZYZ4GZuYOJGUlt0G86JAslUrsWb5IuHxlG0LoyQgL2yENcfT279Rf/AF+cYT0rSmuHD83sgzOBGa1LC4gAHraEjCra9oddqwLb+VviIOnugQ4kHfRH4jO0htEHfbVLDHXdJr5mBpyqnGu8PwkWap/GDwlIxNshNDiAuJK82nYIQG3YSmYh+ZpIPKtPZHkPIBCeUrrlTSU9pB4KVms6uNlLTCxVo8zkEBMBU/AoJd0Nc0Mo7m2dkVuHHNHupDZ4SzYj0TMUARBKAptbepQOeVuAhPAC1Vpk4cEaIYwxBQ7gvWhdysTjYFiHesVMQtgLRdqitCsXbUYymopuqGxqP3aFGHUpmG9R/wCkIgqTHVsi94DuiGEh5BOEuWrQRXtpCpGEhwpEhmO16FO4IED3Krgr7BRB0YPMb+/NLfhMjt3Ke4XwczkgAloBMhAJppNBorWzr6alB4h2KZlORnd5SQ1zZJA67PiLJSAGgUDzu/VPO45PBhxHhA4OdnkkcGZiGg5GgaeV/K5DGdosQ8EPkc+214vqAqmCgKUchsm1rhHFC8PieczwD4uoGhHkU7hn5RZ57Kl7MYH/AJxt6h7ZNelBXU4102Gin1IAdQWQuJbnoiscDz189FGQITQmI4b2CjIR8pKWFRji9h1KsJYg3fdITkn0WByW5tLTaHRDnl10paMN2lnAhG0ApLrU2mynY9PNJRpyB6x6xMs1UpAPdaYLTIiUpNIwLW4o9Fi240tpWVu0rlWsTDI9E1w0sDqdoD4b6NPl6/S10OP7GOc1roiA8/oPhDh/U0j8p9d99F3xHbbCvdOGuorlQ6lMzJ3jHBnYZjRKPxXkmgbDWACtRpmJN+QHmqe150W3lA2bdwmBIph6WCOwISvWiteQs0PkVAikTBYR8kgZG1z3ONBrRZJ6LwF8IS8DlaMZCueHOygdCNfddfwH7JpHC8VIIxX/AE46c/8A/Tj4R7Wuz4d9m2DiIOR0lNqpHZm3zOXqiOne7lI/WMaTtykOxfAzDhjKQM0luBOtM/R56715rzjtT2BxLu+xRAaC68tZS9oBLngD8uvIjVehfaXiHxxMbG90fhmDAw1tC4A0OfiDRsGguduArDhmBnmw+EikHgGGidLK+nOkkygd3lvTqSfRWxRtBF9Fz3zvqx1XjnZDgxjiM0g/Em2HNsXL0J/YBTdDRI817YOxMJkL5C54oAM8LWNro1gFD3VRxLsLhLdkDo3XqQ+xrtTT1UcukfI8uaU5mqa1tELyv7pWpNDp1W3y8m6Lo+O9kXwtzMcJm2R4QcwIF6t5+y54x/PmFzJopIzTgqmStflpS5YhuYm3BDeFMCmJbKlpoU28oEicy+iW6kplTDIiKsEWMwvSweY6hFwXC5J3hsTS93lsB1J5BdrxDsowQwtllEfdRkF1irPiO+4u1ezTPe0khTF4ulyOHbZGhJ6DUnyTjntBppvKKcbsF/6g09BoPNEfxaGMFmFDnOOhxDhVDY90Dz+nqq3MGtAGgAUskbWNrqVQ1Skm1W0k/ELEgRr1qvldeyveA9qXxuayR7u7sdSW+nta5hx13UmrsxPMZtOlAkFFew8Q4RBjIHFoJe5pc23flIBLSasiwL66rmOLfZjIwRdxI2cyAnICGP8ACLLmhx1bVamjquX4fxp8LszTdiiDsQNvhddge1kP/Lyl2RzHSMcCHH8N7RbrHRzW0PJdS49QOxXIIl05xkLl8dwGaE1LFJH/AImmvZ2x+UGOMdf2XsWH49FKGmORjw7X8wLfe/5UMJ3TAG5GxF2zgxozOP8A5V1SjoQeqZ+vNcLlez/2cmXxzzMiboQ27e69t6yjzXpvZ/gcUDcrBGAANWDfzLjqSqA490Di7EBjowPzucWmjtps7X903wHizJ3Zoo8rBzJIJI6N6HqnDTCP6VHJO+Tldc2MdUy40L5JOI3SlxbGtihkkdqGtOnW9AB6k0kvwtjXFdrPxoDO7nrG2iC2G8rSR1e6j6Lu8HFljYOjWj4AXNY3w4RjpgO8lfE3INgXvaGsA5gBdUSkRi8pzjgDssK5TjDQ2bV3iNkCju4BoJ8g0LpPvNEB3Pb28lxn2gY0QnvHWG0ACNyToG+W6u04t9KaQ2EbjbWtiawYiPDjQuksB9V+gXYJSEHA8HLEXgOcwC3YiZzxmI3IF2fbRVEmLZeaLh0k8mn4jzbSQK0Gpr4Vd2g4hjnRVO5mEiOmUkM030Y0l7tOQTnQh2HfygaSOFvjHAoGZ3sxDGNzAMY+8xaQ3W9TuTuNEPBdlopdPvbBW/gcR7OJAKSw8GGiiEj3BziW0+Y5b6ubELNdM1nyC27tfhmF2VjpnEmqb3cYHqbcSUh3h2nJuk8aiUDldPw/sLgx+aSWcn8rW0wHzFb+5R8XgcDgmSSGEDxNja287nyHUNaXfxyC5vCdqnQuzTkNcWhrYWt1jYdTZ5OPTlra5vj3aWSecSteBkvu2ltiMHQkdX1XiPshMenhPRZcj13mK4oYGBxaGvc0l+uUMqyyMAfmcBQN7arz3G4x+If3kxJJ2bZLQNxY20SuJ4i+QAPcXBuw5XzNJZ8im1etDm7I0+GDabcrN0gCXlnCrX4koRxJ6rjCE8q3zE+X+ixVxnPVYm+Wg3qRGqwLb1FrtFUFapNRM5CGwo1LRYyFhbeCsws2UmgRe4BoH22V7gO1EkQpkkoad2HK5h9WusLnzojQC079TIApjpmHorjiXH5J2Bj3yOaDbWmsoJ3quS7D7LcYXOmD3aDI/XetW0PgD4XAEgbK9+z7iYZjQ120rTH6O/M36ivdFFqpHPpxwkzaZrWGl75hMSDWXb6qHGY2FgdIfAxwkI65fyj519lXcFnt9X1vypM8Wh76SOPXIHCR3mRq0HyvVN1PowoocpGY9/iMKHtc2i6cCxoIwModz3LT7Lo3jmdkg0Xiv8MNk9M79B8MtWBSogQ3KN5tKSlo/Gdplad+Q5n4XgvaztU/EYhzybZZyt5ZQaGi9T+0njfd4R7Qaz0wnyde3+VeD45+oXW00Za3eVMSCaXSYLtBO9rmtxEzBoMjXZRf+37qs4hhi429z3O/qLr+pQuH+Fg6nX5R5MXQo6hcDV6yQzHZgLoRRMDchJS4ZvOztqT0RoOLmGzG1gfyeRmc3Tdl6A+aFM4HYpGZ6BuqlPVEY29luTFkkkmyTqTqSetoP3lLyO1UQ5YReSvccJrv1ozpZzlAyL2xetFllQwbUC5YCjpYp5liiQsXl5OvQ7pFIUREvK9ajOqdZGSEtG2im2zaaLLRjHKBIAFuOS0PEIcbkXRYSrFuya7PuAxcBPKRp10GlqvietPSw7a60p/qBC+gOzGMa+Qu0bbTYJ5gi1cvxTe8c4a5fDf1XhXAO/79ksjX9wIZSXm8pyNedHbBxdTfPoV1fDPtRw78FmeRHM0hhjskvedBk6g9eWvkrdS/zAC1c+KPaTa73AcQubEvzNDc0TBemjYg7fz7woHG+2AZOII6c7uzI92agxo6rxbiH2hAGTSUve6zRDGsygMa1rRZOgAJJ1rkksDx0YkYkFzmOEBeDoQ/I5rgx10Q2+iqhMYALkh7HXhdj257QQzRszOLzncWxg0CWtygucNmguOm5NeZXCTRl9Aam6VFh+ISPkbZ0sCw28rb5D3K6mMBlkEknQOIAIGxIA2J6+apfro2NIKBsB6KDX8kviJESXRLYhy+V+pxd3V/ApKyT0hOxF7rUrks9yqa0IbW5D0Q8yiXrAqAF5bL1jFAhaL1u1eRs4WnTBKl6kHLdiy0fvFiAXLF7asV82Olt7v9lj3KAapgurhQJRYXqOVSYESFbmS43TDglXnVeQkpyIp3BYIySMaNC5wbZ5XpfsNVXYU2V0nZiHNioxybmefRoP8AJCVy4BLc6ha9EwJEOHaxuhmmjjaN8sTAXu0PSJh93nqo8W4DhZjnfBGXWHBzWhrrBseJtaJN0+fFBv6cPA556CTEuDW+/dxu/wAyssXJQ08lbwolx2L+zeDESOyExhlAu0cXvcdbGgDR7kp3/h/hOHyeImcvZVSMaGt1BzCvYa8iulwcbSDbbBeOdc97UO1hABIAAZC91WTq2SI8/ILwK9S5fiXDMPlqKNrAbBytA1yWNhp+WlxE0uh9iu77Q44vgynw6tdpuQDr9CV51ipPiiB8pczdzV5uCiiewl5ZEBsyyQqYMpGcoUr0FxU5CguKe0IVEtUSFNRLk0Ly0HKJC2Stol5DLVq0RwQ3IgUJwtErFlLFqG10QWWt4XimEynvO9zeLVgH9Pg3dVZtTpfQhG//AKeB1/7gC3ZaDb/RlzEur+vYDcbqXyyuiZWoO61SLh+K4LNJnE+XM3uyA3OGhxLs1miS2h66+RKeK4Ch/wB1el2I/O6+i9sK95rUsSk5inMVxXC5fw+9zW38zW5ayjNsSbzWfQqskxrDzPwvbCsMgKdwklLsuwLC6aV/IMDb6Zj/AKBeejHN8/hdr2R7RwQ4Z5c+nveaGVxNNaANQK681rYyHWUh7wRS7LANpj5d3Yicmukcf4cY+AT7p/iM2UNvqNAuUg7dYVrYwXnwt/8AjduTaDxXt7hX7SPv/wCtyacpNrsYsVdCx+b4FpbjBOV9nNcU4Au92abeYXPf8R8Dp4pBtf4ZNbXzQMX29wVgsmnOpsd1Qogg1qvAFetFhwj3Rh76ALBoTrqOTRr8rj+KtoEVs8/UX/Cfj7XYegM0oI0JNkmtL02VHxXi0Tycjnbg6gjqP5RkWCsvKVtSY5Kfex/YWfewkbCi3BHkcgOesfiAUEyhG1qy0XvFEvQ860XJlLNwRCVvvEIOWZlu1ZvUy9RtazLMy9SEm1sFYo2tLaQr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4" name="AutoShape 4" descr="data:image/jpeg;base64,/9j/4AAQSkZJRgABAQAAAQABAAD/2wCEAAkGBhQSERQUExQUFRQVFRYUGBUXFRUVFRUUFBcVFRUUFBQXHCYeFxkkGRQVHy8gJCcpLCwsFR4xNTAqNSYsLCkBCQoKDgwOGg8PGiokHB0pKSkpKSksLCwpKSkpLCkpKS0pKSksKSksLCwuLCwsKSkpLC8pKSksKSkpLCwrMi0pKf/AABEIAP8AxgMBIgACEQEDEQH/xAAcAAACAgMBAQAAAAAAAAAAAAADBAIFAAEGBwj/xAA+EAABBAAEAwcBBwIEBgMBAAABAAIDEQQSITEFQVEGEyJhcYGRoQcUIzJCscFS8HKS0fEXJDM0YuFTc4IV/8QAGgEAAwEBAQEAAAAAAAAAAAAAAgMEAQUABv/EADARAAEEAQMCBQMEAQUAAAAAAAEAAgMRIQQSMUFRBRMiYfAycZEUgaHBsSRSctHh/9oADAMBAAIRAxEAPwDzlsfopmEdAiZaRa0XILiu15KWMVcvooGJOmPRCpe3FCYUCNldFNrkRzdFFrENoDGjBbFhEhCO6MEJZKzyilrPksDFtwpFhKHcV7anuHRXp5hN4rD+I30CPwHD5nD1VlxfBU4HqFzXzVJSa2P0rkZIKN0iR7bfsm3x9Uq88gqg8kJRalp2ZtgNEAxeSeZEpuwlpgkpDtVLJDSDIOiuZcDSTlwyeyUFZsVNNIVCKUqylwiWdh1WJAQvBqXc61oEjZHMaiWIrCbSiHEojmWtxRI+RAXIg0JXu1iM/wAli9uXqCsHaj03UW7KbAsDKSLXTcxFGygWLbXrYK8h2AobgsDVMhTjC8h8sLTAmokANRIyhKLy1ksaCI+ibdqgbFLpTPjyui7Kl3eDnWv0K6HjgNMNDYhUnY7/AKjv8P7rquJRAsHlf7Lj6jEyobGNq4eXCkoTsGrkRoboVQHpJhVWIFIRJ84ddDwjs5HkEuIdTP0tH5neSwvS3N2DK5fCcElxByxsLj5bDzJ6Lp+H/ZY0UcTLr/RHv6Zir7C8ScQGQsELNgBWZ3mSP9/NWmEw55mz8oXaprMDJUr93VVEP2e4Gq7i/N73k/Q6Kk7Y9hcJDg3uijDXjUOJc53tbgB8H0Xc4zEsiY57zTQL1oew13XkXavtA/FyWbEYPgYa8NgamtyjhlkcbJS2NJK4r7stdxqrU4dSjwg3rddHzlSAqnuVqRlBW5wwSUsNlaJLWnCrsqxN/dytpu5AjNKI7qlMLLpSYaUJFLuCnBRcpMKwjVabutQbaKmsa6ipEKFLF6uqYYLRRCgxOTsTrQFMq0JoQpIk4Y0J7EIKwxq37Jup7vQfuuyxD7j/AL6Li+z5ouPoujfjvw3ei5epYS+wnGH0ikp3Zuqu9kSbhcjW5nMcG9a09+iWfNmqjSs+F9onRNy0HN/vqhohSSseMtCXwWAc92g0G55CuZP8K3a02CfygBjAT+nrXUrWC4z30gaaaz+kaD3XSP4UxwrbofNTyONqKSTafWFrh2FAaDX9+SsGtACRiYWUCfL181z/AG54v4RCw6nV9dOQPruk6dpc42oywyOwud7acXM85aKyR+Fta2f1H50XMSNTExSryuu0UFb5YaKCjGyyjuaFqEUPVSdpr/drxOUJbSUnPJBIRXC91oMTQaSihd0sTTAsW7llLnGFOYeXZIMcjwu1XQcF1I3J6VRasBWjolpzu6ODosa1CD1IOXl5GaExE9KNKNGVhRBONkU30gtFqZjKUU8Ky4QND6pzFOqN3ogcKjpo90xim+B3oVI76lWB6aVPDjjsU3DiLKqCm8K5OewFS84V3A+jexC7Ts5x0PGVx1C8+u61TeDxRjNgqB8ak1GmEgpekcfe5kLpI25i0bHQV186XmWKmc9xc42SbPqu47O8aM+aJ9UWkAf69d1wuMYWuLTuCR8GkxjG1YUOkjLHOY7n+lXYhiVrVNTJaSKh5qgBUubZUu91Q5ZrNdEF5r3Wo2r20KZ4UwFJSAUxGhJCRtUAsRhCsQWFm1cixFaoN2W412irGp2B1oj47CXjNFMNk2SiFY3IWmhEAUnBTY20NrwCiAjwsJNAWf7tHw/C3OzbAgHRxonLqQB1CI3DjuS/MdXNZQGnU3105JRkHQqN+tiGGOBNtGLNF3F1+/4qwhxFNxNs715rZjY2Fj8upc6hZ8QGgzeV66enNNcOnzZ3EN0YdmgUdAK6JLpMEgfOEo+JExPkjYaaS3JA9QdtofV168cDOafwbPCK6fS1KUWFkDqZ/lb/ACitO56A/VS7jZKe7XzRiZ4Ac1jmtbmiSQ3rXUur2IXMGLyRY9FYyRZI3Dm5/wBG60k44S4gDc6fKpa8EFU6bWsmEj+GtcQDfIAFn2F2OvF2jRyJxkRrbzUMPA3Plq63NnlufRTMmZzj/sAp3Os4Up8R8yTYz0gNDiXdnGmig4EE0eaIoCjeDYPFOika9vI36+RR+0EAc/vm6sl19H/qaf390llPsdQU6zF3E6JwsHxNPNrxz9Dshuk5zmyVLGb6f1/HXsqX7vZQZotyVcvw+UefP1VRj5NaCNjrRyU0KrkZZtEgjUXuRIXqgjCgJtNshU2wrUT0cuUjrtFilpsKxTa9YlrFwJCzKpEo+Dwxkc1g3c4Nv1/03XfJoWUTnNYC5xoBYyI1mo0DV8rOwvqrDh+CBDnPNBrDJQ3cLAGv6QSUtNLZoXkF5RegHX1PMqzwuIe5krmN/ElexjWtF01niNA8gMgvlop5HOpR6yaZkQLcWRm6oEgZPTFkmsVjujYWLvS1mVrKzEAWC41YBJ11oC/NG4YXd+1paGFujgG0abbj9NL5hKYYttxe4ueD+mjZ/Vbz+4vmm2SOzukFl725WgA3ZoEjnQaN/RTv4I6V/JS9XG50T9n0FhaLvD3dQSfUKcS4kY2881ks5bncQQ5zS1oO4a425x+vqXEoTsU3uWs1zBznHpZFA36ckPEX+qwed7+9ocuHIy2QM2o1uhdWavz+EbWNxauGkgaGWc2CK600gAckgAk/fKLLi8wYKoMblHnzJTOExBaCBz30B9EkyAussa4tbua2HU1snMJhyQa2FE+hNLSG1SqjbphHsNbbFg93GxYPUk2L6q5hedBZTFGtDSDCyyPPZNObopHVkK7/AEsj3RNDSTRcKGeme9EV7EUqnFSEEtvSyflDgJBBHLVGxMNvJ2utSaFkbLTYHWRWoNI7bVKV8mkYXxktF2XDA55v85vvlHjxGt0Bvt1PPVbjoNLdrrfnXVCbBQtYXIPLB4Uj/DdO4EMsE7cg/wCw7m3d3nvmkyJNrrTpsEbDOsn91WulpPwzAABA9lBNdC1kG3ZuAztFCzd9SBznJ/JRMW8Aa/8AtUONjymt7Fg9QeascRNnOjhXmar5SWOex8jGA2Kayx1vfXcar0QLf7XAjkOmbGyyaaS/BoEUbzVZsAYsdMKqlKix9LePmGdwu6JbYAF1psPRKmdXhpItdCN+9od3F/OP8K1ZIsOIVcMXogyYtL8qymq7jnWKkGNKxZ5Cyktw7ACRxzGmNa5x6nI0uIHsN+VjqE9w3EuLyXANEMUr2tArLmYAPMkkt1Oqjw2fR/dg5hCI2irJlleC4gemb2Yl48S6IyAEOc9uVzj4qdYcS08zY36i091vJHz5RXKlEmpfIyhwAAeRfJ9ra778gdbGI60PLT0TGK4m4tyNpkf9LdL83ndx9dPJLxnRDem7QTZXdfCyTa54st47X3rv2PI6I+ElykEK3fiHOB1NnUmzZ6C+ipYY7VjhX8kDwDlUsYx9bgD8+fvRVnij3kcL3blrmudzqM7+tKPDJblLi0U1jnai6DG00C9uWqHNifwWsHIuJPqbA9OfwlsPinMvKasZToDp7qcMJYW/evta448PkOkkgIAzI1oOAGF5I44xVdgAneDTOEzAbo6EcvELsjrsU23QhrebtSOdHQegVVhySbVhgzbwicz1bl04dAwajzz1DQWgYtpcQT3+rHvnmqurFgithz1+ORUsVLTfdCYFDGO0Hqp2srCs0ehGkbtDroAWeSBxZySc+w7AZQMW6ywjKaH6nVRvfKSL5fCzATeJzibygknzOmiDNDmI6UUCWINFhF5YILVxpvDQI5It312LrNOcS4XfWyMVzZBKtXT/AIZPmGgfVVr5tUD708CgTRQBJZpMji22i0kJgdJxT3Xj/i1v9fvyricNys0o5S7rebbXfkkeI4gxs/KfFoDpXmPVM4vEtOuxoCuWg2tI8WJ7uKtRlLiRtbzqL66IGAigep/9XPhmk08cMbrt7nFwN4vc6geuaGbvphVj8a486CBw/iWSZkjrc1puh6EWPS79kHFyVpXuliVbsBFHqq52tlY6N3DgQfscK1ixAbBM9hDn52NzFotrXWSQDdWRVoWLhJ7lzWkmWPNlaL8TSQ6gORq/KyqyPEFpOU7iiKBBHQg6EaD4VlgsU98ge4ghjchjAq4SC14jaBWgJNb8+RQFpadw+Y4/K48jZNO90rTYyc8n0gBvFVebwB+SlM60SicQzNkc127PAXf1ZdA8+ZFFCD0wZFrqQzh7A7uLRGhYh98sW0qN4RBj8keSPQu/6j/1O/8AAdGgfOvLRCi2QKTOHGhW7QOEyGFsZO0c5Pcn5x2GBhYStvC04LbhotVSlAU3GUnCE6xvRLcjjTsIsHz/AHQZIHA5SCDpodDrtot4Sch3T+PNX5w4dLFI6j4AT5lgJJPkK+aUz5PLPtlR+I+IHSAOLbaQ777miwP3AKrRhzGS01YNGtk1gItcx21AHNxrWvT+QlJZLJJ3Jv51VhgMQCwN8QLb22IcefmteXBo/lMmfqGRxtAtxIDyOmDZFZyaGMgG7HIfDBnoa6jn86qb4wbu9ATfTp6pSKYNdty0166WmJZ6FEb/AMKUtd09lPNptbR2veQGxj6gCXbvWeaFNzz6jiyMFPiLstV/eiWlhDoswJHiok6CgLLuqlxOcBtjU2NPY2q/GcQzRsjFirLuhJPL0CpDHGqQ+IumL2CIkW7PsKJN/wAAe5T7sE6wGkEFoIJ8I8WwN89EKKIhxBFEGvfmsGNEmKZTvw2loHIU0XrfUivhTwWJd948Rr8zyLGws617IN7mj1drXGi8SnhYXT1Yj31wbzQ+9DNNwaH3Wx0osgagc9rKQy3ZulHEYwusndxJ+dUq+WhaqaKC63nYG7n59v8AASeIaQ46rHKJdZUXlNSC7qsAUnSEbfP+iiFpwWpZeCnomtdC+RzvxA9tW7VwN5hlOvQ36pN1lSZDtfwjhiDDUuNpaSb5P4wMfO6UqvNaRnMCxHuTty0B7phjNEkCmI59FhC7LHAojm0VIUsab3WZaWAo/dY3dOQn4SoCLFIsIXmPATLI9VZYZ4GZuYOJGUlt0G86JAslUrsWb5IuHxlG0LoyQgL2yENcfT279Rf/AF+cYT0rSmuHD83sgzOBGa1LC4gAHraEjCra9oddqwLb+VviIOnugQ4kHfRH4jO0htEHfbVLDHXdJr5mBpyqnGu8PwkWap/GDwlIxNshNDiAuJK82nYIQG3YSmYh+ZpIPKtPZHkPIBCeUrrlTSU9pB4KVms6uNlLTCxVo8zkEBMBU/AoJd0Nc0Mo7m2dkVuHHNHupDZ4SzYj0TMUARBKAptbepQOeVuAhPAC1Vpk4cEaIYwxBQ7gvWhdysTjYFiHesVMQtgLRdqitCsXbUYymopuqGxqP3aFGHUpmG9R/wCkIgqTHVsi94DuiGEh5BOEuWrQRXtpCpGEhwpEhmO16FO4IED3Krgr7BRB0YPMb+/NLfhMjt3Ke4XwczkgAloBMhAJppNBorWzr6alB4h2KZlORnd5SQ1zZJA67PiLJSAGgUDzu/VPO45PBhxHhA4OdnkkcGZiGg5GgaeV/K5DGdosQ8EPkc+214vqAqmCgKUchsm1rhHFC8PieczwD4uoGhHkU7hn5RZ57Kl7MYH/AJxt6h7ZNelBXU4102Gin1IAdQWQuJbnoiscDz189FGQITQmI4b2CjIR8pKWFRji9h1KsJYg3fdITkn0WByW5tLTaHRDnl10paMN2lnAhG0ApLrU2mynY9PNJRpyB6x6xMs1UpAPdaYLTIiUpNIwLW4o9Fi240tpWVu0rlWsTDI9E1w0sDqdoD4b6NPl6/S10OP7GOc1roiA8/oPhDh/U0j8p9d99F3xHbbCvdOGuorlQ6lMzJ3jHBnYZjRKPxXkmgbDWACtRpmJN+QHmqe150W3lA2bdwmBIph6WCOwISvWiteQs0PkVAikTBYR8kgZG1z3ONBrRZJ6LwF8IS8DlaMZCueHOygdCNfddfwH7JpHC8VIIxX/AE46c/8A/Tj4R7Wuz4d9m2DiIOR0lNqpHZm3zOXqiOne7lI/WMaTtykOxfAzDhjKQM0luBOtM/R56715rzjtT2BxLu+xRAaC68tZS9oBLngD8uvIjVehfaXiHxxMbG90fhmDAw1tC4A0OfiDRsGguduArDhmBnmw+EikHgGGidLK+nOkkygd3lvTqSfRWxRtBF9Fz3zvqx1XjnZDgxjiM0g/Em2HNsXL0J/YBTdDRI817YOxMJkL5C54oAM8LWNro1gFD3VRxLsLhLdkDo3XqQ+xrtTT1UcukfI8uaU5mqa1tELyv7pWpNDp1W3y8m6Lo+O9kXwtzMcJm2R4QcwIF6t5+y54x/PmFzJopIzTgqmStflpS5YhuYm3BDeFMCmJbKlpoU28oEicy+iW6kplTDIiKsEWMwvSweY6hFwXC5J3hsTS93lsB1J5BdrxDsowQwtllEfdRkF1irPiO+4u1ezTPe0khTF4ulyOHbZGhJ6DUnyTjntBppvKKcbsF/6g09BoPNEfxaGMFmFDnOOhxDhVDY90Dz+nqq3MGtAGgAUskbWNrqVQ1Skm1W0k/ELEgRr1qvldeyveA9qXxuayR7u7sdSW+nta5hx13UmrsxPMZtOlAkFFew8Q4RBjIHFoJe5pc23flIBLSasiwL66rmOLfZjIwRdxI2cyAnICGP8ACLLmhx1bVamjquX4fxp8LszTdiiDsQNvhddge1kP/Lyl2RzHSMcCHH8N7RbrHRzW0PJdS49QOxXIIl05xkLl8dwGaE1LFJH/AImmvZ2x+UGOMdf2XsWH49FKGmORjw7X8wLfe/5UMJ3TAG5GxF2zgxozOP8A5V1SjoQeqZ+vNcLlez/2cmXxzzMiboQ27e69t6yjzXpvZ/gcUDcrBGAANWDfzLjqSqA490Di7EBjowPzucWmjtps7X903wHizJ3Zoo8rBzJIJI6N6HqnDTCP6VHJO+Tldc2MdUy40L5JOI3SlxbGtihkkdqGtOnW9AB6k0kvwtjXFdrPxoDO7nrG2iC2G8rSR1e6j6Lu8HFljYOjWj4AXNY3w4RjpgO8lfE3INgXvaGsA5gBdUSkRi8pzjgDssK5TjDQ2bV3iNkCju4BoJ8g0LpPvNEB3Pb28lxn2gY0QnvHWG0ACNyToG+W6u04t9KaQ2EbjbWtiawYiPDjQuksB9V+gXYJSEHA8HLEXgOcwC3YiZzxmI3IF2fbRVEmLZeaLh0k8mn4jzbSQK0Gpr4Vd2g4hjnRVO5mEiOmUkM030Y0l7tOQTnQh2HfygaSOFvjHAoGZ3sxDGNzAMY+8xaQ3W9TuTuNEPBdlopdPvbBW/gcR7OJAKSw8GGiiEj3BziW0+Y5b6ubELNdM1nyC27tfhmF2VjpnEmqb3cYHqbcSUh3h2nJuk8aiUDldPw/sLgx+aSWcn8rW0wHzFb+5R8XgcDgmSSGEDxNja287nyHUNaXfxyC5vCdqnQuzTkNcWhrYWt1jYdTZ5OPTlra5vj3aWSecSteBkvu2ltiMHQkdX1XiPshMenhPRZcj13mK4oYGBxaGvc0l+uUMqyyMAfmcBQN7arz3G4x+If3kxJJ2bZLQNxY20SuJ4i+QAPcXBuw5XzNJZ8im1etDm7I0+GDabcrN0gCXlnCrX4koRxJ6rjCE8q3zE+X+ixVxnPVYm+Wg3qRGqwLb1FrtFUFapNRM5CGwo1LRYyFhbeCsws2UmgRe4BoH22V7gO1EkQpkkoad2HK5h9WusLnzojQC079TIApjpmHorjiXH5J2Bj3yOaDbWmsoJ3quS7D7LcYXOmD3aDI/XetW0PgD4XAEgbK9+z7iYZjQ120rTH6O/M36ivdFFqpHPpxwkzaZrWGl75hMSDWXb6qHGY2FgdIfAxwkI65fyj519lXcFnt9X1vypM8Wh76SOPXIHCR3mRq0HyvVN1PowoocpGY9/iMKHtc2i6cCxoIwModz3LT7Lo3jmdkg0Xiv8MNk9M79B8MtWBSogQ3KN5tKSlo/Gdplad+Q5n4XgvaztU/EYhzybZZyt5ZQaGi9T+0njfd4R7Qaz0wnyde3+VeD45+oXW00Za3eVMSCaXSYLtBO9rmtxEzBoMjXZRf+37qs4hhi429z3O/qLr+pQuH+Fg6nX5R5MXQo6hcDV6yQzHZgLoRRMDchJS4ZvOztqT0RoOLmGzG1gfyeRmc3Tdl6A+aFM4HYpGZ6BuqlPVEY29luTFkkkmyTqTqSetoP3lLyO1UQ5YReSvccJrv1ozpZzlAyL2xetFllQwbUC5YCjpYp5liiQsXl5OvQ7pFIUREvK9ajOqdZGSEtG2im2zaaLLRjHKBIAFuOS0PEIcbkXRYSrFuya7PuAxcBPKRp10GlqvietPSw7a60p/qBC+gOzGMa+Qu0bbTYJ5gi1cvxTe8c4a5fDf1XhXAO/79ksjX9wIZSXm8pyNedHbBxdTfPoV1fDPtRw78FmeRHM0hhjskvedBk6g9eWvkrdS/zAC1c+KPaTa73AcQubEvzNDc0TBemjYg7fz7woHG+2AZOII6c7uzI92agxo6rxbiH2hAGTSUve6zRDGsygMa1rRZOgAJJ1rkksDx0YkYkFzmOEBeDoQ/I5rgx10Q2+iqhMYALkh7HXhdj257QQzRszOLzncWxg0CWtygucNmguOm5NeZXCTRl9Aam6VFh+ISPkbZ0sCw28rb5D3K6mMBlkEknQOIAIGxIA2J6+apfro2NIKBsB6KDX8kviJESXRLYhy+V+pxd3V/ApKyT0hOxF7rUrks9yqa0IbW5D0Q8yiXrAqAF5bL1jFAhaL1u1eRs4WnTBKl6kHLdiy0fvFiAXLF7asV82Olt7v9lj3KAapgurhQJRYXqOVSYESFbmS43TDglXnVeQkpyIp3BYIySMaNC5wbZ5XpfsNVXYU2V0nZiHNioxybmefRoP8AJCVy4BLc6ha9EwJEOHaxuhmmjjaN8sTAXu0PSJh93nqo8W4DhZjnfBGXWHBzWhrrBseJtaJN0+fFBv6cPA556CTEuDW+/dxu/wAyssXJQ08lbwolx2L+zeDESOyExhlAu0cXvcdbGgDR7kp3/h/hOHyeImcvZVSMaGt1BzCvYa8iulwcbSDbbBeOdc97UO1hABIAAZC91WTq2SI8/ILwK9S5fiXDMPlqKNrAbBytA1yWNhp+WlxE0uh9iu77Q44vgynw6tdpuQDr9CV51ipPiiB8pczdzV5uCiiewl5ZEBsyyQqYMpGcoUr0FxU5CguKe0IVEtUSFNRLk0Ly0HKJC2Stol5DLVq0RwQ3IgUJwtErFlLFqG10QWWt4XimEynvO9zeLVgH9Pg3dVZtTpfQhG//AKeB1/7gC3ZaDb/RlzEur+vYDcbqXyyuiZWoO61SLh+K4LNJnE+XM3uyA3OGhxLs1miS2h66+RKeK4Ch/wB1el2I/O6+i9sK95rUsSk5inMVxXC5fw+9zW38zW5ayjNsSbzWfQqskxrDzPwvbCsMgKdwklLsuwLC6aV/IMDb6Zj/AKBeejHN8/hdr2R7RwQ4Z5c+nveaGVxNNaANQK681rYyHWUh7wRS7LANpj5d3Yicmukcf4cY+AT7p/iM2UNvqNAuUg7dYVrYwXnwt/8AjduTaDxXt7hX7SPv/wCtyacpNrsYsVdCx+b4FpbjBOV9nNcU4Au92abeYXPf8R8Dp4pBtf4ZNbXzQMX29wVgsmnOpsd1Qogg1qvAFetFhwj3Rh76ALBoTrqOTRr8rj+KtoEVs8/UX/Cfj7XYegM0oI0JNkmtL02VHxXi0Tycjnbg6gjqP5RkWCsvKVtSY5Kfex/YWfewkbCi3BHkcgOesfiAUEyhG1qy0XvFEvQ860XJlLNwRCVvvEIOWZlu1ZvUy9RtazLMy9SEm1sFYo2tLaQr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4" name="Picture 6" descr="http://4.bp.blogspot.com/_qLY8urwjKKA/TVIzRrk9IQI/AAAAAAAAAI0/9jeOmUzxBvE/s1600/espiritu-de-di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554" y="620688"/>
            <a:ext cx="3827339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01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 este tema estudiaremos algunas de las formas en las que nosotros podemos destruir el «templo de Dios».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Recordemos </a:t>
            </a:r>
            <a:r>
              <a:rPr lang="es-CO" dirty="0"/>
              <a:t>que estas palabras las incluyó el apóstol </a:t>
            </a:r>
            <a:r>
              <a:rPr lang="es-CO" dirty="0" smtClean="0"/>
              <a:t>Pablo</a:t>
            </a:r>
            <a:r>
              <a:rPr lang="es-CO" dirty="0"/>
              <a:t>  en su </a:t>
            </a:r>
            <a:r>
              <a:rPr lang="es-CO" dirty="0" smtClean="0"/>
              <a:t>primera </a:t>
            </a:r>
            <a:r>
              <a:rPr lang="es-CO" dirty="0"/>
              <a:t>carta </a:t>
            </a:r>
            <a:r>
              <a:rPr lang="es-CO" dirty="0" smtClean="0"/>
              <a:t>a </a:t>
            </a:r>
            <a:r>
              <a:rPr lang="es-CO" dirty="0"/>
              <a:t>la comunidad cristiana o Iglesia de </a:t>
            </a:r>
            <a:r>
              <a:rPr lang="es-CO" dirty="0" smtClean="0"/>
              <a:t>Corinto, por tanto, son en primer </a:t>
            </a:r>
            <a:r>
              <a:rPr lang="es-CO" dirty="0"/>
              <a:t>l</a:t>
            </a:r>
            <a:r>
              <a:rPr lang="es-CO" dirty="0" smtClean="0"/>
              <a:t>ugar para ellos, los corintios, pero también se aplican a la iglesia de Dios en todo el mundo.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57849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¿A quienes se aplica en primer lugar esta amonestación?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1)</a:t>
            </a:r>
            <a:r>
              <a:rPr lang="es-CO" dirty="0" smtClean="0"/>
              <a:t>. La </a:t>
            </a:r>
            <a:r>
              <a:rPr lang="es-CO" dirty="0"/>
              <a:t>amonestación de Pablo se dirige principalmente a los que por su proceder cismático </a:t>
            </a:r>
            <a:r>
              <a:rPr lang="es-CO" dirty="0" smtClean="0">
                <a:latin typeface="Agency FB" pitchFamily="34" charset="0"/>
              </a:rPr>
              <a:t>(</a:t>
            </a:r>
            <a:r>
              <a:rPr lang="es-CO" i="1" dirty="0" smtClean="0">
                <a:latin typeface="Agency FB" pitchFamily="34" charset="0"/>
              </a:rPr>
              <a:t>que </a:t>
            </a:r>
            <a:r>
              <a:rPr lang="es-CO" i="1" dirty="0">
                <a:latin typeface="Agency FB" pitchFamily="34" charset="0"/>
              </a:rPr>
              <a:t>es contrario a una </a:t>
            </a:r>
            <a:r>
              <a:rPr lang="es-CO" i="1" dirty="0" smtClean="0">
                <a:latin typeface="Agency FB" pitchFamily="34" charset="0"/>
              </a:rPr>
              <a:t>doctrina)</a:t>
            </a:r>
            <a:r>
              <a:rPr lang="es-CO" dirty="0" smtClean="0"/>
              <a:t> estaban </a:t>
            </a:r>
            <a:r>
              <a:rPr lang="es-CO" dirty="0"/>
              <a:t>destruyendo la iglesia de Corinto; </a:t>
            </a:r>
            <a:endParaRPr lang="es-CO" dirty="0" smtClean="0"/>
          </a:p>
          <a:p>
            <a:pPr marL="0" indent="0">
              <a:buNone/>
            </a:pPr>
            <a:r>
              <a:rPr lang="es-CO" sz="3500" b="1" dirty="0" smtClean="0">
                <a:solidFill>
                  <a:srgbClr val="FF0000"/>
                </a:solidFill>
              </a:rPr>
              <a:t>2)</a:t>
            </a:r>
            <a:r>
              <a:rPr lang="es-CO" dirty="0" smtClean="0"/>
              <a:t>. y </a:t>
            </a:r>
            <a:r>
              <a:rPr lang="es-CO" dirty="0"/>
              <a:t>en segundo lugar, puede entenderse que su amonestación se aplica al creyente individual, el cual es morada del Espíritu </a:t>
            </a:r>
            <a:r>
              <a:rPr lang="es-CO" dirty="0" smtClean="0"/>
              <a:t>Santo. </a:t>
            </a:r>
          </a:p>
          <a:p>
            <a:pPr marL="0" indent="0">
              <a:buNone/>
            </a:pPr>
            <a:r>
              <a:rPr lang="es-CO" dirty="0" smtClean="0"/>
              <a:t>Es </a:t>
            </a:r>
            <a:r>
              <a:rPr lang="es-CO" dirty="0"/>
              <a:t>algo terrible causar prejuicios a la iglesia de Dios. Los que por su palabra o ejemplo derriban lo que Dios ha edificado, son catalogados como dignos del más severo castigo. </a:t>
            </a:r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7142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410944" cy="40324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idea es que así como el edificio en el cual se manifestaba la presencia de Dios era santo, </a:t>
            </a:r>
            <a:r>
              <a:rPr lang="es-CO" dirty="0" smtClean="0"/>
              <a:t>como lo era el Santuario lugar desde el cual Dios se comunicaba con su pueblo </a:t>
            </a:r>
            <a:r>
              <a:rPr lang="es-CO" dirty="0" smtClean="0">
                <a:solidFill>
                  <a:srgbClr val="FF0000"/>
                </a:solidFill>
              </a:rPr>
              <a:t>(Num.12:5)</a:t>
            </a:r>
            <a:r>
              <a:rPr lang="es-CO" dirty="0" smtClean="0"/>
              <a:t>, así </a:t>
            </a:r>
            <a:r>
              <a:rPr lang="es-CO" dirty="0"/>
              <a:t>también lo son los creyentes en los cuales mora el Espíritu Santo.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1026" name="Picture 2" descr="http://t3.gstatic.com/images?q=tbn:ANd9GcS-e4HIe7LkMKGBR_gOeVC38Nqk8gNBbCFczdQpiHWnQyeFZiuuk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20688"/>
            <a:ext cx="324036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1682" y="4437112"/>
            <a:ext cx="8600798" cy="24929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El </a:t>
            </a:r>
            <a:r>
              <a:rPr lang="es-CO" sz="2400" dirty="0"/>
              <a:t>vocablo griego hágios, del cual se traduce “santo” o “sagrado</a:t>
            </a:r>
            <a:r>
              <a:rPr lang="es-CO" sz="2400" dirty="0" smtClean="0"/>
              <a:t>”, </a:t>
            </a:r>
            <a:r>
              <a:rPr lang="es-CO" sz="2400" dirty="0"/>
              <a:t>significa “</a:t>
            </a:r>
            <a:r>
              <a:rPr lang="es-CO" sz="2400" i="1" u="sng" dirty="0"/>
              <a:t>dedicado a un propósito especial</a:t>
            </a:r>
            <a:r>
              <a:rPr lang="es-CO" sz="2400" dirty="0" smtClean="0"/>
              <a:t>”.</a:t>
            </a:r>
            <a:r>
              <a:rPr lang="es-CO" sz="2400" dirty="0"/>
              <a:t> </a:t>
            </a:r>
            <a:r>
              <a:rPr lang="es-CO" sz="2400" dirty="0" smtClean="0"/>
              <a:t>Esto no </a:t>
            </a:r>
            <a:r>
              <a:rPr lang="es-CO" sz="2400" dirty="0"/>
              <a:t>denota necesariamente personas ya perfeccionadas en la </a:t>
            </a:r>
            <a:r>
              <a:rPr lang="es-CO" sz="2400" dirty="0" smtClean="0"/>
              <a:t>santidad, </a:t>
            </a:r>
            <a:r>
              <a:rPr lang="es-CO" sz="2400" i="1" u="sng" dirty="0" smtClean="0"/>
              <a:t>sino </a:t>
            </a:r>
            <a:r>
              <a:rPr lang="es-CO" sz="2400" i="1" u="sng" dirty="0"/>
              <a:t>a aquellos que por su profesión de fe y bautismo pueden considerarse como separados del mundo y consagrados a Dios. </a:t>
            </a:r>
          </a:p>
          <a:p>
            <a:endParaRPr lang="es-CO" dirty="0"/>
          </a:p>
          <a:p>
            <a:r>
              <a:rPr lang="es-CO" dirty="0"/>
              <a:t> </a:t>
            </a:r>
          </a:p>
        </p:txBody>
      </p:sp>
      <p:sp>
        <p:nvSpPr>
          <p:cNvPr id="5" name="4 Flecha derecha"/>
          <p:cNvSpPr/>
          <p:nvPr/>
        </p:nvSpPr>
        <p:spPr>
          <a:xfrm>
            <a:off x="5148064" y="1583084"/>
            <a:ext cx="1800200" cy="2423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9890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Todas las cosas con las cuales se destruye el cuerpo son agradables a los que las practican:</a:t>
            </a:r>
          </a:p>
          <a:p>
            <a:pPr marL="0" indent="0">
              <a:buNone/>
            </a:pPr>
            <a:r>
              <a:rPr lang="es-CO" dirty="0" smtClean="0"/>
              <a:t>     Por ejemplo.</a:t>
            </a:r>
          </a:p>
          <a:p>
            <a:r>
              <a:rPr lang="es-CO" dirty="0" smtClean="0"/>
              <a:t> </a:t>
            </a:r>
            <a:r>
              <a:rPr lang="es-CO" sz="3500" b="1" dirty="0" smtClean="0">
                <a:solidFill>
                  <a:srgbClr val="FF0000"/>
                </a:solidFill>
              </a:rPr>
              <a:t>1)</a:t>
            </a:r>
            <a:r>
              <a:rPr lang="es-CO" dirty="0" smtClean="0"/>
              <a:t>, En la imagen de nuestra portada aparece un hombre durmiendo a la una de la tarde, por su puesto que aquí no estamos hablando de una siesta de descanso.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r>
              <a:rPr lang="es-CO" sz="3500" b="1" dirty="0" smtClean="0">
                <a:solidFill>
                  <a:srgbClr val="FF0000"/>
                </a:solidFill>
              </a:rPr>
              <a:t>2)</a:t>
            </a:r>
            <a:r>
              <a:rPr lang="es-CO" dirty="0" smtClean="0"/>
              <a:t>. Otros se caracterizan por el exceso en no trabajar, de los cuales Pablo dice: «</a:t>
            </a:r>
            <a:r>
              <a:rPr lang="es-CO" i="1" u="sng" dirty="0" smtClean="0"/>
              <a:t>El que no quiera trabajar, tampoco coma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(2 Tes.3:10)</a:t>
            </a:r>
            <a:r>
              <a:rPr lang="es-CO" dirty="0" smtClean="0"/>
              <a:t>. </a:t>
            </a:r>
          </a:p>
          <a:p>
            <a:endParaRPr lang="es-CO" dirty="0" smtClean="0"/>
          </a:p>
          <a:p>
            <a:r>
              <a:rPr lang="es-CO" sz="3500" b="1" dirty="0" smtClean="0">
                <a:solidFill>
                  <a:srgbClr val="FF0000"/>
                </a:solidFill>
              </a:rPr>
              <a:t>3)</a:t>
            </a:r>
            <a:r>
              <a:rPr lang="es-CO" dirty="0" smtClean="0"/>
              <a:t>. Estos también se les va la mano porque trabajan demasiado, que no sacan tiempo para descansar ni para dormir el tiempo necesario.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70748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AC7">
                  <a:lumMod val="38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/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¿</a:t>
            </a:r>
            <a:r>
              <a:rPr lang="es-CO" dirty="0">
                <a:latin typeface="Algerian" pitchFamily="82" charset="0"/>
              </a:rPr>
              <a:t>CON Qué otras cosas Podemos  destruir el templo de Dios?</a:t>
            </a:r>
            <a:br>
              <a:rPr lang="es-CO" dirty="0">
                <a:latin typeface="Algerian" pitchFamily="82" charset="0"/>
              </a:rPr>
            </a:br>
            <a:endParaRPr lang="es-CO" dirty="0"/>
          </a:p>
        </p:txBody>
      </p:sp>
      <p:pic>
        <p:nvPicPr>
          <p:cNvPr id="1026" name="Picture 2" descr="http://amalita1987.files.wordpress.com/2012/09/6413_123662847592_718497592_2069538_1795355_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784976" cy="510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20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3970784" cy="557748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No </a:t>
            </a:r>
            <a:r>
              <a:rPr lang="es-CO" sz="3600" dirty="0"/>
              <a:t>vamos a encontrar en la Biblia ni un pasaje que diga ”no fumaras”. Pero miremos algunos de los daños que produce en nuestro cuerpo el fumar:</a:t>
            </a:r>
          </a:p>
          <a:p>
            <a:endParaRPr lang="es-CO" dirty="0"/>
          </a:p>
        </p:txBody>
      </p:sp>
      <p:pic>
        <p:nvPicPr>
          <p:cNvPr id="3074" name="Picture 2" descr="http://t0.gstatic.com/images?q=tbn:ANd9GcTEpi250adbMXMDwmZizz5iPrXwj39NDiXwamXdNgkYnPcMYi5B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27984" y="1412776"/>
            <a:ext cx="453650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44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_Sb2TPOJw1Fw/S_tZIS2521I/AAAAAAAAABQ/b2HXpBdllLA/s1600/enfermedades_asociadas_al_tabaquis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65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endParaRPr lang="es-CO" b="1" dirty="0" smtClean="0"/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1.El </a:t>
            </a:r>
            <a:r>
              <a:rPr lang="es-CO" b="1" dirty="0">
                <a:solidFill>
                  <a:schemeClr val="bg1"/>
                </a:solidFill>
              </a:rPr>
              <a:t>cigarrillo crea tanta ó mayor adicción que otras drogas</a:t>
            </a:r>
            <a:r>
              <a:rPr lang="es-CO" b="1" dirty="0" smtClean="0">
                <a:solidFill>
                  <a:schemeClr val="bg1"/>
                </a:solidFill>
              </a:rPr>
              <a:t>.</a:t>
            </a:r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2. El </a:t>
            </a:r>
            <a:r>
              <a:rPr lang="es-CO" b="1" dirty="0">
                <a:solidFill>
                  <a:schemeClr val="bg1"/>
                </a:solidFill>
              </a:rPr>
              <a:t>cigarrillo contiene monóxido de carbono</a:t>
            </a:r>
            <a:r>
              <a:rPr lang="es-CO" b="1" dirty="0" smtClean="0">
                <a:solidFill>
                  <a:schemeClr val="bg1"/>
                </a:solidFill>
              </a:rPr>
              <a:t>.</a:t>
            </a:r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3. El </a:t>
            </a:r>
            <a:r>
              <a:rPr lang="es-CO" b="1" dirty="0">
                <a:solidFill>
                  <a:schemeClr val="bg1"/>
                </a:solidFill>
              </a:rPr>
              <a:t>cigarrillo contiene cianuro de hidrógeno (HCN</a:t>
            </a:r>
            <a:r>
              <a:rPr lang="es-CO" b="1" dirty="0" smtClean="0">
                <a:solidFill>
                  <a:schemeClr val="bg1"/>
                </a:solidFill>
              </a:rPr>
              <a:t>)</a:t>
            </a:r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4. El </a:t>
            </a:r>
            <a:r>
              <a:rPr lang="es-CO" b="1" dirty="0">
                <a:solidFill>
                  <a:schemeClr val="bg1"/>
                </a:solidFill>
              </a:rPr>
              <a:t>cigarrillo es causa frecuente de enfermedades cardíacas</a:t>
            </a:r>
            <a:r>
              <a:rPr lang="es-CO" b="1" dirty="0" smtClean="0">
                <a:solidFill>
                  <a:schemeClr val="bg1"/>
                </a:solidFill>
              </a:rPr>
              <a:t>.</a:t>
            </a:r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5. Fumar </a:t>
            </a:r>
            <a:r>
              <a:rPr lang="es-CO" b="1" dirty="0">
                <a:solidFill>
                  <a:schemeClr val="bg1"/>
                </a:solidFill>
              </a:rPr>
              <a:t>es perjudicial para quienes le rodean</a:t>
            </a:r>
            <a:r>
              <a:rPr lang="es-CO" b="1" dirty="0" smtClean="0">
                <a:solidFill>
                  <a:schemeClr val="bg1"/>
                </a:solidFill>
              </a:rPr>
              <a:t>.</a:t>
            </a:r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6. Una </a:t>
            </a:r>
            <a:r>
              <a:rPr lang="es-CO" b="1" dirty="0">
                <a:solidFill>
                  <a:schemeClr val="bg1"/>
                </a:solidFill>
              </a:rPr>
              <a:t>mujer embarazada no debe fumar</a:t>
            </a:r>
            <a:r>
              <a:rPr lang="es-CO" b="1" dirty="0" smtClean="0">
                <a:solidFill>
                  <a:schemeClr val="bg1"/>
                </a:solidFill>
              </a:rPr>
              <a:t>.</a:t>
            </a:r>
          </a:p>
          <a:p>
            <a:pPr marL="0" indent="0" fontAlgn="base">
              <a:buNone/>
            </a:pPr>
            <a:r>
              <a:rPr lang="es-CO" b="1" dirty="0" smtClean="0">
                <a:solidFill>
                  <a:schemeClr val="bg1"/>
                </a:solidFill>
              </a:rPr>
              <a:t>7.</a:t>
            </a:r>
            <a:r>
              <a:rPr lang="es-CO" b="1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Hay </a:t>
            </a:r>
            <a:r>
              <a:rPr lang="es-CO" b="1" dirty="0">
                <a:solidFill>
                  <a:schemeClr val="bg1"/>
                </a:solidFill>
              </a:rPr>
              <a:t>partículas radioactivas en el cigarrillo.</a:t>
            </a:r>
            <a:r>
              <a:rPr lang="es-CO" dirty="0">
                <a:solidFill>
                  <a:schemeClr val="bg1"/>
                </a:solidFill>
              </a:rPr>
              <a:t> </a:t>
            </a:r>
            <a:r>
              <a:rPr lang="es-CO" b="1" dirty="0" smtClean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chemeClr val="bg1"/>
                </a:solidFill>
              </a:rPr>
              <a:t> 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85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es-CO" dirty="0">
                <a:solidFill>
                  <a:schemeClr val="bg1"/>
                </a:solidFill>
              </a:rPr>
              <a:t>La siguiente es la lista de los síntomas que se generan como consecuencia del fumar:</a:t>
            </a:r>
          </a:p>
          <a:p>
            <a:r>
              <a:rPr lang="es-CO" dirty="0">
                <a:solidFill>
                  <a:schemeClr val="bg1"/>
                </a:solidFill>
              </a:rPr>
              <a:t>Cansancio por falta de oxígeno en las células.</a:t>
            </a:r>
          </a:p>
          <a:p>
            <a:r>
              <a:rPr lang="es-CO" dirty="0">
                <a:solidFill>
                  <a:schemeClr val="bg1"/>
                </a:solidFill>
              </a:rPr>
              <a:t>Dolor y pesadez en la cabeza.</a:t>
            </a:r>
          </a:p>
          <a:p>
            <a:r>
              <a:rPr lang="es-CO" dirty="0">
                <a:solidFill>
                  <a:schemeClr val="bg1"/>
                </a:solidFill>
              </a:rPr>
              <a:t>Ronquera e irritación en la garganta.</a:t>
            </a:r>
          </a:p>
          <a:p>
            <a:r>
              <a:rPr lang="es-CO" dirty="0">
                <a:solidFill>
                  <a:schemeClr val="bg1"/>
                </a:solidFill>
              </a:rPr>
              <a:t>Tos del fumador.</a:t>
            </a:r>
          </a:p>
          <a:p>
            <a:r>
              <a:rPr lang="es-CO" dirty="0">
                <a:solidFill>
                  <a:schemeClr val="bg1"/>
                </a:solidFill>
              </a:rPr>
              <a:t>Pinchazos en el pecho.</a:t>
            </a:r>
          </a:p>
          <a:p>
            <a:r>
              <a:rPr lang="es-CO" dirty="0">
                <a:solidFill>
                  <a:schemeClr val="bg1"/>
                </a:solidFill>
              </a:rPr>
              <a:t>Disminuye la capacidad pulmonar, disminuyendo los mecanismos de defensa del sistema respiratorio lo que hace al fumador más propenso a infecciones, gripes, etc</a:t>
            </a:r>
            <a:r>
              <a:rPr lang="es-CO" dirty="0" smtClean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381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92500" lnSpcReduction="10000"/>
          </a:bodyPr>
          <a:lstStyle/>
          <a:p>
            <a:r>
              <a:rPr lang="es-CO" dirty="0">
                <a:solidFill>
                  <a:schemeClr val="bg1"/>
                </a:solidFill>
              </a:rPr>
              <a:t>El cigarrillo en los jóvenes retrasa a niveles el crecimiento.</a:t>
            </a:r>
          </a:p>
          <a:p>
            <a:r>
              <a:rPr lang="es-CO" dirty="0">
                <a:solidFill>
                  <a:schemeClr val="bg1"/>
                </a:solidFill>
              </a:rPr>
              <a:t>En la mujer, si además usa anticonceptivos, se aumentan los riesgos de trombosis, se le envejecen los tejidos y se forman arrugas por resequedad en la piel.</a:t>
            </a:r>
          </a:p>
          <a:p>
            <a:r>
              <a:rPr lang="es-CO" dirty="0">
                <a:solidFill>
                  <a:schemeClr val="bg1"/>
                </a:solidFill>
              </a:rPr>
              <a:t>El semblante de un fumador es pálido y apergaminado, las encías se debilitan, los dientes se manchan y las hormonas se alteran. Las fumadoras llegan a la menopausia antes que otras mujeres.</a:t>
            </a:r>
          </a:p>
          <a:p>
            <a:r>
              <a:rPr lang="es-CO" dirty="0">
                <a:solidFill>
                  <a:schemeClr val="bg1"/>
                </a:solidFill>
              </a:rPr>
              <a:t>La Nicotina genera cáncer de la garganta, una úlcera viva que prácticamente no permite ni comer, ni beber, ni dormir al fumador.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1104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3.bp.blogspot.com/_15olv_SfBvE/S-QcBPUA-qI/AAAAAAAAKT0/ocI1tGBXW8g/s400/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2656"/>
            <a:ext cx="35283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1497" y="4874409"/>
            <a:ext cx="17755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P</a:t>
            </a:r>
            <a:r>
              <a:rPr lang="es-CO" sz="2400" b="1" dirty="0" smtClean="0">
                <a:solidFill>
                  <a:srgbClr val="FF0000"/>
                </a:solidFill>
              </a:rPr>
              <a:t>ulmón </a:t>
            </a:r>
            <a:r>
              <a:rPr lang="es-CO" sz="2400" b="1" dirty="0">
                <a:solidFill>
                  <a:srgbClr val="FF0000"/>
                </a:solidFill>
              </a:rPr>
              <a:t>de </a:t>
            </a:r>
            <a:r>
              <a:rPr lang="es-CO" sz="2400" b="1" dirty="0" smtClean="0">
                <a:solidFill>
                  <a:srgbClr val="FF0000"/>
                </a:solidFill>
              </a:rPr>
              <a:t>fumador</a:t>
            </a:r>
            <a:r>
              <a:rPr lang="es-CO" sz="24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76057" y="3610390"/>
            <a:ext cx="406287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MADRID</a:t>
            </a:r>
            <a:r>
              <a:rPr lang="es-CO" dirty="0"/>
              <a:t>.- </a:t>
            </a:r>
            <a:r>
              <a:rPr lang="es-CO" sz="2000" b="1" dirty="0">
                <a:solidFill>
                  <a:srgbClr val="FF0000"/>
                </a:solidFill>
              </a:rPr>
              <a:t>Fumar durante el embarazo puede tener efectos perjudiciales para la mujer y el feto, pero incluso también para su futura descendencia</a:t>
            </a:r>
            <a:r>
              <a:rPr lang="es-CO" sz="2000" b="1" dirty="0" smtClean="0">
                <a:solidFill>
                  <a:srgbClr val="FF0000"/>
                </a:solidFill>
              </a:rPr>
              <a:t>.</a:t>
            </a:r>
            <a:r>
              <a:rPr lang="es-CO" sz="2000" b="1" dirty="0">
                <a:solidFill>
                  <a:srgbClr val="FF0000"/>
                </a:solidFill>
              </a:rPr>
              <a:t> Concretamente, para los nietos de la fumadora, según revela el primer análisis transgeneracional sobre los riesgos de los cigarrillos que se ha llevado a cabo en España.</a:t>
            </a:r>
          </a:p>
        </p:txBody>
      </p:sp>
      <p:pic>
        <p:nvPicPr>
          <p:cNvPr id="4102" name="Picture 6" descr="http://t3.gstatic.com/images?q=tbn:ANd9GcRrS9UkIeRmZBTTvbOOO-dkaI1QH7sqoKighoXnX2IbyL-inkGrR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97" y="908720"/>
            <a:ext cx="2362271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t1.gstatic.com/images?q=tbn:ANd9GcSAbmCQZMbRt0B5Xo5bDvxlbxq8gzBcmTS6i-Lhe1UZWqxgJjzSM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08720"/>
            <a:ext cx="219075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483768" y="4797152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Pulmón </a:t>
            </a:r>
            <a:r>
              <a:rPr lang="es-CO" sz="2400" b="1" dirty="0">
                <a:solidFill>
                  <a:srgbClr val="FF0000"/>
                </a:solidFill>
              </a:rPr>
              <a:t>de un no fumador.</a:t>
            </a:r>
          </a:p>
        </p:txBody>
      </p:sp>
    </p:spTree>
    <p:extLst>
      <p:ext uri="{BB962C8B-B14F-4D97-AF65-F5344CB8AC3E}">
        <p14:creationId xmlns:p14="http://schemas.microsoft.com/office/powerpoint/2010/main" val="82004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4834880" cy="5760640"/>
          </a:xfrm>
        </p:spPr>
        <p:txBody>
          <a:bodyPr/>
          <a:lstStyle/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Después de haber visto los efectos desastrosos que produce en tu cuerpo y en tu descendencia el consumo del tabaco o cigarrillo, te invito para que de una vez por todas con la ayuda de Dios arrojes los que tienes al lugar de la basura. Que Dios te ayude. Amen. 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www.elpais.com/recorte/20051227elpepisal_1/XLCO/Ies/20051227elpepisal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394" y="620688"/>
            <a:ext cx="3513077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74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10081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400" b="1" i="1" dirty="0" smtClean="0">
                <a:solidFill>
                  <a:srgbClr val="FF0000"/>
                </a:solidFill>
              </a:rPr>
              <a:t>Que diremos de la cerveza, y en general del licor:</a:t>
            </a:r>
            <a:endParaRPr lang="es-CO" sz="44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upload.wikimedia.org/wikipedia/commons/thumb/2/27/Possible_long-term_effects_of_ethanol-spanish.png/400px-Possible_long-term_effects_of_ethanol-spanis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878497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52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es-CO" sz="4000" b="1" i="1" dirty="0" smtClean="0">
                <a:solidFill>
                  <a:srgbClr val="FF0000"/>
                </a:solidFill>
              </a:rPr>
              <a:t>Otros efectos del  consumo del licor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http://www.alcoholenmenoresnoesnormal.es/img/tabla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849694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50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5575" y="404664"/>
            <a:ext cx="5496545" cy="612068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No. Aunque la mayoría de mujeres  saben que </a:t>
            </a:r>
            <a:r>
              <a:rPr lang="es-CO" b="1" dirty="0"/>
              <a:t>consumir alcohol durante su embarazo</a:t>
            </a:r>
            <a:r>
              <a:rPr lang="es-CO" dirty="0"/>
              <a:t> en grandes cantidades puede tener repercusiones en la salud del bebé, muchas desconocen que beber moderadamente, beber bebidas con pocos grados (como la </a:t>
            </a:r>
            <a:r>
              <a:rPr lang="es-CO" u="sng" dirty="0">
                <a:hlinkClick r:id="rId2"/>
              </a:rPr>
              <a:t>cerveza</a:t>
            </a:r>
            <a:r>
              <a:rPr lang="es-CO" dirty="0"/>
              <a:t>) o beber durante la primera etapa de gestación tampoco es saludable. Cuando la embarazada consume alcohol, éste atraviesa la placenta rápidamente y llega al feto. Como el organismo del feto aún es inmaduro, tarda mucho más tiempo en metabolizar el alcohol que un adulto, lo que puede provocar daños permanentes.</a:t>
            </a:r>
          </a:p>
        </p:txBody>
      </p:sp>
      <p:sp>
        <p:nvSpPr>
          <p:cNvPr id="4" name="AutoShape 2" descr="data:image/jpeg;base64,/9j/4AAQSkZJRgABAQAAAQABAAD/2wCEAAkGBhQSEBUUEhQVFRQVGBcXGBQWFxUUGBgVFBcVFhUVFRUXHCYeFxokGhQUHy8gJCcpLCwsFR8xNTAqNSYrLCkBCQoKDgwOGg8PGiwkHCQpKSksLCwpLCksLCkpLCwpKSksLCkpKSwsKSksLCwsKSksLCkpKSkpKSkpLCwsKSwsLP/AABEIANsA5gMBIgACEQEDEQH/xAAcAAABBQEBAQAAAAAAAAAAAAAFAAEDBAYCBwj/xABFEAACAQIDBQQGBggEBgMAAAABAgMAEQQSIQUGEzFRIkFhkQcUMnGB0SNCobHB0hYzUlNikpTwF0NywhUkdIKTsnOExP/EABgBAQEBAQEAAAAAAAAAAAAAAAABAgME/8QAIBEAAgICAgMBAQAAAAAAAAAAAAECERIhMVEDE0FhIv/aAAwDAQACEQMRAD8AzFKlRrdjDQyF1kCtKQvBjkkaFHNznBdeT5fZvYXr1HlAlK1FtqbL4cebh8P6eaPIxLOuQIcrH2Ta/MDXxq9iN20aKAxyBZXwvHMRDnOUzlyH9lTlU2B52paFGbp61EW47o8XFOZeJh1lTK6dnEMB2JDpJa9jl5E1H+hxllth5VdONJE11dTEUDSWIOsgyqQCOZFqWhTM3Sq/tnY5w5S5zCRc6kq0bWBIIeNtUII7+43ovgt0O1h2ds8ck8MTrkeM2l17JbVltcZrDlpeloUZmmo227RPDCyoJZyOFAwYFkaRkVs/K9hmI6davbG3TjedLyrNDxJIXsrxFZFieRTrqUOW+YdOVLQoy9MTR6PdbMqOs6NCY5ZGlySDIICquMh7TautrWv4V3+jypBPIWEgEEc0LgMntTcJsyHkQQwsb0tCmZ+moxsjYQkVJJZBHG0ywqMrsXbsll7PsCzAZtdTVvG7p/8ANJHG6qs0+IiQEMcggcr2j9a/hSxRnb0qLfo8LYcGZc+IVXCCORiqNnFzlBzG6WyjU37qtz7nGPOZJkREjilLMj3yysyWMYuQ4K8tb9aWgZ6lWgxW7CRw4hmmu8TQBAqNlkGITOlwTdSbgeFtb3qPbW6UmHjZ2a+RlRxkZAGYXBRm0lUEFSRaxHKloUA70r0Zw27DPDDKJBaaRYwAjMFLSBLSSDRW1zZTbTkar4nYhSKWQuDwsR6uRYi7WY5x0HZ5eNLAOpXo3DunI2GE2a2aN5VTI5BSPnml9lXNiQvfbnU8254QOWxUY4XBMg4UpKriAOHy9o3YCw5de6loUzOUq1Uu6CKixvKscxxMkGbLI6vYJk0HsC7i5PK9UIt1XaGWTNZoRKWTI1voTZxxTZc3MgC+g5iloUwLSvR3Ebq5MRwOMGcLmYJDK5HZVlUAe0xDdQBbU10u6Npp4nnRDAvEZuG7LwsoYOWB7JN7ZdTfleloUwBSo0u6zZbcVONwTiOBla/CAzayeyHy9rLb40EBoBxT0wp6pBqtYDaTRZgFjcNlJWVA4uhupF9QQenPvqrSoC7j9sSzC0jBryPLewBzyABjfpZRp3VP+kcvDCWj7MRgV8i8QRN7SB+Yvc6+NC6sbNwfGmjivl4jql7XtmNr276Uilxt5JSysRHxFMbcXhqZCYbcPMx6WF7WvbWu/wBKpwysvDTLI0hCRqqvJIpR2cd91JFvGo13bnbMUTMFaRQbqpfhEhyiE5mtbWwNV8RsmWONZHWyuFI7S5rOCVJQEsAQDa4HKpobI8ZjDJl7KIFGULGoQWuTr3k3PMmiUu9s7Nm+jDcVJ2YIAWmiFkduumluVUk2PM0XFCXSzN7S5iqGzsqE5mUHmQLDrRHaO6Tx8NVbPI8YmcXjWOOMgG5kL6AXAuwAN9L00NlVd5JgioCoy2yuFXOArmVVDn6ock2+FSrvXOrKyCNMrvJlSNVVpJFKO7DvOVj4C9Qru5iDxLRH6LRtVGuXPZbntnJ2uzfSx5VNi91J0kSMBXZ4xL2WUgJYEl2JAUC41OnSmhsr4Pb8sSIilciCRcpUEMs2XiK/7QOVfdYU8+8ErKydgI0aQ5FUBVijbOqoO7tak8zTjdzEZmXh2KhGJLIFIkvw8rlsrZrG1ib2qtgNmSTsyxLmKgs2qrZQQCSWIAAJGtNDZNgNuSRJkUIyhxKokRXyygWDpfkbAeQq5FvhiFYN9GXEkkqs0asVaY5pMhPIE1RxexZog5dCojCFjdSLS/q2BBswNjYipl3axBZl4XaVgpBZBdmXOqLdu2xXXKtzamhs4h2/KjxuCt4ojCt1FuEc11br7ba866xG8MrxtGcio0aRFVQKBHExdAOmrHXvqbZO60swDEZIysjhyVuRECTZLhrXGXNa1Vl2BPkV+Ho2S3aXMOKbRZkvmQMeRIsaaGzt94ZWEgbIwkEasGXQcBckTL+ywHfUe0NtPMDnEeZiGdwgDuygAFm58h3WBOpp9obBngXNLGUXMUJzKbMLnKwUnKbC4vzqxsfdeWfK1skbCQhyV14asSVQsGYXXLccr00NkGE29JFHkjEaezdwgDsEcSKGbvswGvPuvautobwyzIyMI1VpOKQkapeSxBYkc/aPOoDsmUc0P6rj81/U2vn58rd3OrE27OIR8jRhWyljmeNQqi3acluwDcWva9NDZENtPwhEVjYKrojMgZ0SQksqk+JJB5i+ld4jeCWQShiv0wiD2UC4w9uHbp7Iv1pm3dxAWRjGQsJKuSUGVgM2XU6mxBFr3vVvYu7azxK7SshecYdAsecZ2QOGY5gQuvMA00NjHe+ctmYQseKZgXiVssxAGdb8tFFRDeabh5DkP0ckWcoC/DmJaRb+JN786mO7BEEjl/pE4pEYF80eHkWOSQNfuZ9NNQpqVd1A0alZTxGwxxWUxnJkF7oZA3taHmKmhsovvBK0krsEYzII5FZeyyKEAFhy9halm3qmfiB1hYSlGcGPQmNQqCwOgAA05Uju/wD8px+IM+UScG2ohMnC4l+/td3Q0ItV0Amd4puHl7N+EYOLkHEEJP6sP07utqq7SxgllZwgjDWsi2AUBQoGnfpe/jValQghSpClVAqVKlQCqxsvF8GeKW2bhur5b2vlINr91V6VAaPDb1IrRSNExlw7TGEhwEtM7OBKMtyVLH2SM3faqeO24smFjhyMXUqeJIUbIFBBSIhQwRib2Ym1rChFKpRbD0O89sMkZEgeOOSJWRkVSshJu90L3GYiykBu+uod6QJCShCPhosM2UqWHBC2kXMpXmvIi1jWetT0oWaHE7zpKjpLFI4z8SK8oDBhEYQJGVRdQDmstuVuVL9JozYtE/bwwwswVlAKIAEeLs6NcXINx3VnrUqlIWaXCb2Iki/RycKOJIlizoQ6oWYjEBkIbMXOq2K91VN28TGvrXF0VsPIuUMELEuhypmuL25C3dQT+/7NK/8Af9/GrQs0U28kTo8LQvweFDHGBIA49XZmUu2UjtFzew0HKrcu/IdnJjkQGRZkEbpmDCJYyjM6HsnIDmWzCsiGpwalIWaLD70R/RvJE7TRxSwBlcBSknEsxBUkuDI3eAedSNvjdUOWTOBAHUOgjZcOVOgyZyWCjQtYHUVmb0warSFhbG7aEkc6hLGbEnEXuDluG7J01Pa5+FW9n7yRosBeF2lw6SxoyuFUpKHF2UqTmGc6AgGs9mHWnv40oWaBt5YzF+pfinCHCFuIAgAFlYJluT1ufdTDeOM4nETNE30w7JUoXiYZdVLqVuQLE2uByoBenpQsObe3lGJSReGVzzrPqwa2WBYcvIXOl76e6oMLvE8WEMERdGaUyGRWK3UxhMhA17r3vQqlShZpcPvnkeILEOBHFwTGQhdlZWEp4uXMuYnMbfjUUm9WaAYd1cw+rpCVz2IkjZmSZTa19bFTobVn6VSkLZpv02Ocjhj1fgcDhWTNkyW/W5c3t9q3KswKelVoCpUqVUghT0wp6AalSpUAqVKlQCpUqVAKlSpUAqY09JRqOQ1Gp5fHwoD0fG4qSeDPs/gy4cQhJMEyLnjI9pwujMfG/nUey4hw9iaDV5b6c9Da/WqWD2xhoGM0CQR4gxlLDEPwQToXCcPMfcaiwu21RcAC8B9TZ2J4rfSZ78vo+zqa50zdobevHTiRo2xEDxNPYRR8IugSQMofKgZbWtzor6RMPxxJw1Akws6R2UAXjxMaZSbc/pDbzoFtM4SRnkQIkrOHzNiWZQc4duzwu/UfGieH3oVcfNiScOyTKgMRlOjR5CjX4djYqfOrQsv7aRUwhgULbDT4OEsALl+y0hv36tb4Vf2yrCfGjFiIYIRHh3EQcSZVI4du3e5bn4Vj49p/QSo8sDPLiUxBfisBdSCVtw/DnVTeNlxWKknEuHTiEHKZGYiyheYTwpiLNxBHiTHs/hCL1fgRtieIIrZQEzM2YZvZvqKH7IdBh9otg3iiUYhOFJJlCKpy3sWUgKe1bTvFDU3kKyYR1fDj1aLguplYiVDlDD9Xpe3f3gVzhNo4ZIsTCREYcRIrhFxBUoFscobhajMNPDSpTLaM7t/GyyTHjSJKy9kPHlyEc+yVAB9o62ofRXaowyluEh1SyZZjLlkDXLOSq3GXTL8aFVs5ipUqVUCpUqVAKlSpUAqVKlQCFPTCnoDnOOo8xTZx1HnUR9J20f3sf9Ph/wAlS4b0m48sAZY/6eD8lc8zpgLOOo86fOOo8xVjafpGx62yOlz0w8J/2VxhN9dsyewLj/pYfyVciY6uyHOOo86WcdR51axG++1o2Aey+/Cw/kqJt/tqE6EW/wClh/JTL8GK7Is46ilnHUURi3w2sRf/APLD+SqeK392qvT+lhP+ymX4TFdkecdR5imzjqPsqi/pb2gDYyR/08H5K5/xd2h+8j/p8P8AkrPsN+sIZx1HnSzjqKH/AOLu0P3sX9PB+Wp8J6Wce2hljv8A/BB+Wr7Cess8QdR5ilnHUeYqD/FbHq1mkj/p4PyVLJ6R9pHWKWNh09Xw/wCSmYwOs46jzpZx1HnVGX0rbTXRnQe/DQD/AGVH/i5tL95H/Twfkqewev8AQlnHUedLOOo8xQ3/ABb2l+8j/p4PyU/+Le0v3kf9PB+Sr7C+sI5x1H2U+cdR5ihy+lzaP7yP+ng/JUn+K+0Tykj/AKaD8lPYPWXM46jzpZx1FUG9LG0h/mR/00P5Kv7D362zi5MkBRz3n1eAKo6s2SwFM/wev9FxB1HmKWcdR5itbiN+HwKFJpUxuKP1EhhSKM/xMqXNZ8+kbHas8kS35IsENh4aretZGMSlxB1HnS4g6irUfpCx7f5kY/8Arwfkqrj/AEoY5TZZY/8AwQflqZFxFnHUeYpZx1HmKHN6XNo/vY/6fD/kpl9Lu0f3sf8AT4f8lZ9hr1hPOOopUU2T6QMWkQmxkyqsmkaLh4AxA1Lnscu4Uq2mc2ivhvRu76yuFHRdT50cwXo+w0epzMR1P4Vpgtd5KtC2DdjYCMNYIvkK0SKBy+yh2GjVW8aIxynpSQiSerBtNPjXSYIDTTyrmO/Mc6kXNe9ZNnXAsLUhhR4V0kTMbc6sjZz/ANms2WrM/tTdTCz/AK2BGPW1j5isJvH6HoWBbCExuPqMbqfieVerSYN15iqjRXq6ZOD5o2ru1Ph2yyxsvjzB+IqiIWXWvpraOzVlQo4DA9a8l3o3MbDsTlJjPJhrbwNZcF8NZ9mLw0BmIA0apRFNhn5fiKuwbMbMOGrZuYsDetXs7AYgn6WFj42tVUSSmZGTeZyO1GpNcDeU/uhW8xey4QCZIDYfWyE/dVCKTAfsL/Ka04PsxmujLHeew/VDzqM70X/yh516xuxuhhplWWOBXJJt2bgW8D31qW9HAkYEpEi968NCT9mlR65Zpb4R4PhdtFv8kUQwDYiVgsWFZr+Bt52sK962f6M8HGQ3CXMPDTy5Ual2YiIbDu07gOmgrORrE8q2ZuKFTi43KANSinQf6n/AUB3l3vIvBgkyQDQleyXPXrb7av7UklxLkSM5sTp9UC55DlTxbugD2bnxrtizhkjz1xOfZS3iASa5iwjA/SNY/wAVx5VvcRgpQSEjHgSSKGY/ZsjLZ0Hja9RwNKZl5sQQMo86E4qFjRbH7HMZ0DDxGv2UMnZhz864yO0a+A4wmtFsDYKLH61ir8BTZEGhmcclH8PU0+72xlmLSzHLh4tZG7yfqxr/ABHlXG3dsnESZrBEUZY4h7KIOQHj40SS2Vu9I42ltF8RIZJLXNgFGiqo5Ko6CnqhxaVLFH0WsddZagmmtyrpMYK7HCznDRWkv40Sz1QMw51XxGLsudmyRg6tzLH9mNfrN9lKF0GY1uflrV2DDsTax9/SsVi9ru40YxR/sLq7eLv3nwGgqjgcSFkJR3UgDUMb3v8AbTBjNI9XiUKNLe8UmnF6zmy94Cws5z/xDRv+5eRrRYTChhmvfpXFquTtFp8CL3qGWBW5j4jnVx4vdQrabOlip0P31EVkOLwZQX5j++dDsWoIsQD4GrS41j7Rveg0mJ7VuldYo5SY0eIjU+woYd9hRnC7aRhlcAX5GwtQ5cArjMfjTtsxLHU6d/uquiKy/gShzRSAW11PIisLtj0axy4sNA4SO/aABuTf6vStE0l7C/IW8bdauYaW1veKULs12x9lph4VjjACqANO895J7zV6qeBmut+tWGkrzs9CJL1FiOVNxKhxEulCnnSYcBnt3M3lmNSGLSmMwWWRf4ifPX8aT4gWr1HjKmINqGzyn3++rGLxFDpJr10Rhso7QgDJnI78o8Tasnidnl5AgXViBbuueXurY4ie8RTvBzfYRUWztjsfpWFgPZ6nuv4CsSVmoujOb5bOkigw8UALYcX9kElp9czsO+/d7qzEexsSxsIZSf8AQa9dlltESfqgkd1iguD516FuftWLG4OOdVUMey4/ZkXRh+Pxrl5IpbO3jk2qPnWDcfGsL+rv8dKVfUjRDpalWNG9nmuIxdV4cQWay3JPcNfuqV8FYZ5W4Scxm9tv9Cc/ibChGP3nyApAMinmecjf6m7h4CvTo8uzRYmYRJdxnYf5d9L/AMR7vcKzmK2k0jZ5WzMBYAaKg/ZReQH93ruCUtASedqzfrZuaPReS/LtQ1NsnFAyEHvH3a0GenhxBRgw5qb+VTIuJuYkZe0htWw3Z2xcBXcK/U8m8L1ntnSRyxLIh0I1HQ94PTWpWwoOo0qSqRY3Fm7lxNjqrn3cvhVDamKBULfW97dKHbN2loEcsw5Xvy+IokuzIzyHPxv99cark7XfBTjw9Z3Grlmk9/4VuEwij3CsdteAl3e3MkgeHIVuD2YmtEew9okuYxqT3eHWiG0MYqqVU3N+0R4fVFA8VIcKipGL4iUgORzRG5AfeallIRMt/eep7zW6tmEw1suNWQm2p0J+6hU2KyEqeYJHlT7FxDQxycQWViChPfpYj7qz238f9KbfWAPnRLZG9Ho+6m0+LEf4Dl8qNGasR6PmYRyZgRmYWv4AVrmrjNbO8H/JMZ6rT4jTvqN2qvJNUSK2Ynen6OdWH11196m33EUKfHnrRTf5/oo26Pb+YVk1xFx0r0xejyyWy5LjedVpMRfvqnLLepNlyrx0Di9726ZrXF/76VbFB3ZezeTyDxC/iw/Ci+JNxVMyk1ld4t8bHgw9+jyDuHeE6nxqN1yVKzneTbAdxFGy8NWHFa9r2+oOo/Gi/oY3h4eMfDs1o5wcgP7xdVt4lbisDj9nkJdO0PDn8RVCDaDROjoSGjYMD0IN64Sd8naKrg+uDSrGYXfzEGNWk2bie0oN4wrg3F76cqVZpm8kedYnaJYksSSeZJJPnQqYXN6nIqNo67s86D2zJPoCPCs9MO0aLbPNoyKFTrqarIuTjNXDPSyGmIrJ0JNk7wyYVyV1U+0h5H5HxrebN3zwky/rOE3ekmnkeRrzXE4ZjyFCcThWvqDWbaLSZ7thMchbsSRt7nU/ZejmG2rbnr91eC7o7sSYmYEXRU1L6+Qr0+PCPFy1HxvVSy5I/wCeDaNjGceHhVeRRcE8gRf3UHgx5tXE+0ey2vdRRGRWxOzZBi2kKs172IBIvyH2WqSVVg+llAuBdUJ7+pHfQXHbclEJySMpXoeYHMUAn2kXW5Ym/eTc1s5h6LaxxWJRZGNiCQO4HpVnbuykGV1PLQ/epNY2DFFHRxplPOtPipi8Z10ZT9utVbIzUbn4/PhwzAqczCx/hIF/dpWh9dFudYbYWOZooraaEWGmtzf360aWU1zcdnWMtBSfHeNU/WDVdiaSGiVCwbvbhuJg3sO0tnFv4T091687GL0r1icZkZTyKkfAg14nxbXHQkfbVsUEGlvXJmIII5ggg+I1FUxJUpGlSxQR25vCXXLF2VI7R5Ek27K9Fvp40O2jsMrlMSk2AzqNSCBzHX3VNsfDK8wVwTYZhrpdSLX61o9ozZImb9kEj32+ZFarJWzDeOkYOaUixUkEciK7wTJO4WVLMxCiRNNTyzLyPvqrKCe+tl6J9gDFY3M4vHCpY+LHRR9tcjtWj23ZmLj4MYVhYIotcAiwA1FKqH6OwmZlK6ZQRqR3kWpUpFtnkXq1cPERXTbTUG164faC120efZewS9k1RnhGY1b2diQ1xQ7GY9Vcgmq+AuR2iFdQ4cd9TYDCvN+rQsOttPOj+D3UY+2wHgB+NTRQZBhVtrV3DbCWQ6L8a0WE3ejTmLnxuaICMKNPsq2iKLIMBgEhjyooHXxqeRdLVy2IFQS4vyrBtlKbQ1TxEhtzqdpwSaqYx66o5MF4qe1xWKxG0eDMVJ7DfYT+FbDHezWF2hg3knJVbhPvrl5Dp4zQxuDbvFEsRMxWwJy91A9gKSSHFiDyo6wvWou0SXId3RnHAH8LsPhzrXCGsXu41jIp5EBhbqNDp7q2+zHzR9bVJFiR8OnEdXWirgRVizZAy6V4picHaWQdHb/2Ne5cPSvKMbhPppP9bf8AsaqVmW6AIgNWUh0q7JCB3UQw2wD/AJpAH7C/7m/AVpRI5HGxsFkGYjtNr7l7h+NX5cGJFZH9lhYgc7e/uqV3A1JAHUkD76rRbfw2bLxVB8gfAE6V00tHPbMjvNsI4ZhlBaN9F79f2T417R6M93vU8CoZcssnbfqL+yp9w++vMcRtd5Tl0ChrgaNqp0JNembvbw54gJOy4Guuh6EGuEo9HaMuw7j3PFUrzyH/ANhSqrh8aHcsOVso+80qlGrPFsTulNJIcsZ950FW8L6P525qBXtWGEYGqiu5caFHYS5+Apa6CT7PMdkej+aO7GwHWrH6KYcSZ3HEI7iOzf3d9ana+15D2DYdQNftoG7610V0c5VZdjsAANAOQGgHuFcy5xqpB8Dp5GuIHq2JAaAp/wDFraEFT4/hVfEbUvRGbBrIuoqhhd13edVB7B1LdBVTRGmR4UPKwCKzG+the3yoq25+JK3vHy0XMbjx5WvW1wWESFAkYCqOnf4k95qfNXJ+V/DqvEvp5XNuzioh24y3ivbH2ULlDD2lI94I++vYsViVRcx+A8TUSxM4u2UDoQCbfGtLyv6ZfiXw8ZjwLztlhXMTpm7h1N60uyPR6I07erHma3aZY20CgHoAD79KsHFooubVl+RlXjX08v29uUy/SQg5h3W0I6VmzNlOVwUYdzAjyvzr2HHbzxpyBb3Du61ncZvrhHfJPCxHczIGGvPlqK2pS6MuMezB4LaYWUa87jz/ALFE49sZToxB8D8q0U2wNlzgWCxnSxVjG2uvfzoNtz0Xue1hJtLey/a91mq5GcC3g98WGjsD0PzopHvHe2ose+vNsRuDtBdL3HuP4VVTYWPjFijED3/Kpa6NU19N0/pPjUukiWdSVupFjbloeVY6bbiMzG/Mk8+pvWf2ruri5ZM3Ca5Gp6nrT4X0cY9uURHvNYykuEaxT5YTn2yotr/fOutob/MScgVfhmNdQ+iDGEjObX6d3v1rSbD9D2ViZCGsdCR86uUhUTz9BisY1xc/xNe3wFHNl+jssQ0gZ+t9BXsmy91IoRoB99GI8IijSpr7sv8AXzRgdhbroigcKwFHDsoKvZHwNaVVWujACO6mY9Zm4mpURxWCsbjvpVbQomg2cXvZ7Vbj2aF5uW+FR4V8sxU0TIrm2bSR5zj5/pX/ANTeV9KqSzWrS7wbrFy0kLC/MxnvPge6sXDig117wSCOhHMV6ItNHmkmmXVxd669dNtKH5bGn1rdGLDeGx501rXbAX6PMebcvdXmyzWra4Da30K+ArnOPR1hLs03EpuJWbG2vGuxtgda44M7ZoMykNIt9Quvx7q42rtXhoz9wFAf+OgOwvQ7bG3kaIqW1Y6DrWlAy56KuE3hkeTM99eXgO4VpsLjY2U3vfwrOxxo6heWl+VVsRtVIeTXPf410cU+DkpNclne3DNLFbDsyuCDpoQBzrNjGYlNCqM37TIL0Tj3iGcODYHQ+NW4NqK7aa6VUqI3Zzs6Hjp9JlVho3dr7jWiw6ZFAVjYctaGRYeB/bzDXu1ovhdgBwDFO2UdwtpWZNfTcV0SNjW6iq+Ix8o5BPiCa7G6DZsxmfrbxp13ZcA/TPr7vlWbiaqQO/4jiG1CqPeBrUnrU5Grov8A2i461eO7JIF5ZD8bfdVebcoObs7nQ2uetW4kxkcYfabEsFljdhzFhz+Brg7enGhC35+z3VNhdxEUghiLX5c/OiS7vNf9Zp7helxLUgH69iDftHX4eVMsErc2a3dqaPru31kanXd0/vDb3CpmhgwPBDMo0kIv3CiMZbvJJ+NXE2Ee+Q+Qqf8A4MP22rLkjSi0Vs9x2r0qsDY6DXtH40qllplXaimOYP3cjRiF8y361FtXCcRD9lUNiYvQo3MaVOUXhlvHOQptz7vfXm8/o8xAlaZXHaOYoL+VenBLt7qslRRSoONnj2O2dKO6zdOtC/X3TSSN1t32uPMV7LtLZCyry160DggVTw5kBHINauy8lnF+OjzI7ej72A99aDYO34JVWHP9Ib2HWtbjPR/hJu0EX4Gs7j/RPCGzRkqR3g2PwNM7GFD4t400ytf31UTacQOqsPG96HbeinjURduUi54ltQvjbnQCLDyO6lJeYPYIKk253Da1sxsMb2bVWALLDmKn2ze9r8iBQHC7wK+Rzrr8aqwbdVy8My5bErZu8VnNo4PgN2Gul7gdK5udbR0jG9G9xW8hAIXkaAYvattWJJP1ao4PaoYANYGra4ME3JFqZXwMUuRsLiJJGudB3DpRvDYzKQiG5+sfwodzFlNh1FWcJKF0UXPWtR0ZZrsPiM30f1rc/E8q3+4+w5YUZptGe1lvewHefGsnuFs+EPxJmuw1C+PO5r06HFqwuKx5ZfDfiiuSUxCoxCKkz6+FK9ec9BFwRrXOQVJ3VyaoGyUyjSnNMOQqkOe40y1130y94oBrVypruuQKEObU9IrSoKJ816EY3A5Wzrz76m9cbqPJflT+tMedvJflRMNE2AluPGrlCxORyt/Kvyp/Xn6/YvyoyoJ2qrjMCrjUCq/rr9fsX5UvXX6/YvyqAoPhpIj2TdelRvtM2sdDRJsWxGpHkvyqIgHmqn/tX5VvLsxj0ZnaGIYaoSCNdOdZLb2DZ3Lk5nOocjUDppytXqPAT9hP5F+VL1OM/wCXH/InyrovJRzfjs8fG7kePXJP9HMNEnH1vCTr76z20fR3LE5Rs1x7yCO4g9K9/XBx/u4/5E+VdSRK3tIhtyuin8Ky5Jvg0oSS5PmebdSQG1jUsWxsQpsuo6G5r6OOzYjzij/kT5Ux2VDz4MX/AI0+VS4ipHgUewsQ5sWsB3AWrU7E3Qk0+/X769WXARjlFH/InyqZQByVB7kX5Vc0uCetsB7E3UyWJN612FwgUcqojFsORHkvyrr15+v2D5ViUmzpGKQVPKlQk49+v2D5U/rz9fsHyrNGwk40pmFDvXn6/YPlTnGv1+wfKgL5pKNKH+uv1+xflTevP1+xflVIX2FI1QONfr9i/Kl66/UeS/KgLzCmql643UeS/KkMa/UeS/KgLhNPVP1pvDyX5UqEs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7172" name="Picture 4" descr="http://1.bp.blogspot.com/_DBnTEqCywEc/TCITv0M9aSI/AAAAAAAAABA/cK-TbIXVf4I/s1600/bebe-alcoho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32856"/>
            <a:ext cx="3168352" cy="403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796136" y="160338"/>
            <a:ext cx="31683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CO" sz="3200" b="1" dirty="0"/>
              <a:t>¿Puedo beber alcohol durante el embarazo?</a:t>
            </a:r>
          </a:p>
        </p:txBody>
      </p:sp>
    </p:spTree>
    <p:extLst>
      <p:ext uri="{BB962C8B-B14F-4D97-AF65-F5344CB8AC3E}">
        <p14:creationId xmlns:p14="http://schemas.microsoft.com/office/powerpoint/2010/main" val="249880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1430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¿Cómo se absorbe el alcohol en el organismo?</a:t>
            </a:r>
            <a:endParaRPr lang="es-CO" b="1" i="1" dirty="0">
              <a:latin typeface="Agency FB" pitchFamily="34" charset="0"/>
            </a:endParaRPr>
          </a:p>
        </p:txBody>
      </p:sp>
      <p:pic>
        <p:nvPicPr>
          <p:cNvPr id="1026" name="Picture 2" descr="http://www.monografias.com/trabajos36/efecto-del-alcohol/ef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352928" cy="512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23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19374" y="404664"/>
            <a:ext cx="3032746" cy="572149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Para dejar este vicio que va de la mano con el cigarrillo, también se requiere del poder de Dios para abandonarlo completamente. Recuerda las palabras del apóstol Pablo: «</a:t>
            </a:r>
            <a:r>
              <a:rPr lang="es-CO" i="1" u="sng" dirty="0" smtClean="0"/>
              <a:t>Todo lo puedo en Cristo que me fortalece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(Fil.4:13).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8194" name="Picture 2" descr="http://t1.gstatic.com/images?q=tbn:ANd9GcRs8gN4FwZ6lKSiSblzY185dEDwY385ZDYsp1hri2tasGpLhOtWn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2619375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t2.gstatic.com/images?q=tbn:ANd9GcSlTF96s0DyB6zbAoujdG5kfgqTdVDs_4Ei8md8dfrfJ39i-kyEf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241262"/>
            <a:ext cx="26193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t1.gstatic.com/images?q=tbn:ANd9GcThYuEmX7jeCulAbLyDHGakHt7rdTA1Uidn_db8dl3jT9x5Km1fy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251" y="548680"/>
            <a:ext cx="3240360" cy="3444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758510" y="4074563"/>
            <a:ext cx="323610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CO" sz="2400" b="1" i="1" dirty="0">
                <a:solidFill>
                  <a:srgbClr val="FF0000"/>
                </a:solidFill>
              </a:rPr>
              <a:t>Mi oración es que Dios le ayude y le fortalezca para abandonar este vicio, de lo contrario el vicio lo separará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8116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</a:rPr>
              <a:t>El otro vicio que destruye el cuerpo y la Biblia lo cataloga como pecado es la glotonería</a:t>
            </a:r>
            <a:endParaRPr lang="es-CO" sz="3600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0648" y="1902532"/>
            <a:ext cx="5050904" cy="211683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El Diccionario define la glotonería como: «Ansia </a:t>
            </a:r>
            <a:r>
              <a:rPr lang="es-CO" dirty="0"/>
              <a:t>y falta de medida en el </a:t>
            </a:r>
            <a:r>
              <a:rPr lang="es-CO" dirty="0" smtClean="0"/>
              <a:t>comer»</a:t>
            </a:r>
            <a:endParaRPr lang="es-CO" dirty="0"/>
          </a:p>
        </p:txBody>
      </p:sp>
      <p:pic>
        <p:nvPicPr>
          <p:cNvPr id="1026" name="Picture 2" descr="http://vicios.wikispaces.com/file/view/wiki4.jpg/75538197/249x253/wiki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8800"/>
            <a:ext cx="354518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293096"/>
            <a:ext cx="88017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Al estudiar las sagradas escrituras encontramos serias advertencias contra la glotonería, pero debemos preguntarnos:</a:t>
            </a:r>
            <a:br>
              <a:rPr lang="es-CO" sz="3200" dirty="0"/>
            </a:br>
            <a:r>
              <a:rPr lang="es-CO" sz="3200" b="1" dirty="0" smtClean="0">
                <a:solidFill>
                  <a:srgbClr val="FF0000"/>
                </a:solidFill>
              </a:rPr>
              <a:t>¿La </a:t>
            </a:r>
            <a:r>
              <a:rPr lang="es-CO" sz="3200" b="1" dirty="0">
                <a:solidFill>
                  <a:srgbClr val="FF0000"/>
                </a:solidFill>
              </a:rPr>
              <a:t>glotonería es un pecado?</a:t>
            </a:r>
          </a:p>
        </p:txBody>
      </p:sp>
    </p:spTree>
    <p:extLst>
      <p:ext uri="{BB962C8B-B14F-4D97-AF65-F5344CB8AC3E}">
        <p14:creationId xmlns:p14="http://schemas.microsoft.com/office/powerpoint/2010/main" val="416042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Señor Jesús dijo: «Y </a:t>
            </a:r>
            <a:r>
              <a:rPr lang="es-CO" dirty="0"/>
              <a:t>mirad por vosotros, que vuestros corazones no sean cargados de </a:t>
            </a:r>
            <a:r>
              <a:rPr lang="es-CO" i="1" u="sng" dirty="0"/>
              <a:t>glotonería</a:t>
            </a:r>
            <a:r>
              <a:rPr lang="es-CO" dirty="0"/>
              <a:t> y embriaguez, y de los cuidados de esta vida, y venga de repente sobre vosotros aquel </a:t>
            </a:r>
            <a:r>
              <a:rPr lang="es-CO" dirty="0" smtClean="0"/>
              <a:t>día». </a:t>
            </a:r>
            <a:r>
              <a:rPr lang="es-CO" dirty="0">
                <a:solidFill>
                  <a:srgbClr val="FF0000"/>
                </a:solidFill>
              </a:rPr>
              <a:t>S. L</a:t>
            </a:r>
            <a:r>
              <a:rPr lang="es-CO" dirty="0" smtClean="0">
                <a:solidFill>
                  <a:srgbClr val="FF0000"/>
                </a:solidFill>
              </a:rPr>
              <a:t>ucas 21:34.</a:t>
            </a:r>
          </a:p>
          <a:p>
            <a:pPr marL="0" indent="0" algn="ctr">
              <a:buNone/>
            </a:pPr>
            <a:r>
              <a:rPr lang="es-CO" dirty="0"/>
              <a:t>Parecen indicarnos que la glotonería </a:t>
            </a:r>
            <a:r>
              <a:rPr lang="es-CO" dirty="0" smtClean="0"/>
              <a:t>era una de las características de los antediluvianos, y lo será antes de la segunda venida de Cristo </a:t>
            </a:r>
            <a:r>
              <a:rPr lang="es-CO" dirty="0" smtClean="0">
                <a:solidFill>
                  <a:srgbClr val="FF0000"/>
                </a:solidFill>
              </a:rPr>
              <a:t>(Mat.24: 37,38)</a:t>
            </a:r>
            <a:r>
              <a:rPr lang="es-CO" dirty="0" smtClean="0"/>
              <a:t>, lo cual es </a:t>
            </a:r>
            <a:r>
              <a:rPr lang="es-CO" dirty="0"/>
              <a:t>un pecado y que en ese caso muchos no se salvaran al comer y </a:t>
            </a:r>
            <a:r>
              <a:rPr lang="es-CO" dirty="0" smtClean="0"/>
              <a:t>beber </a:t>
            </a:r>
            <a:r>
              <a:rPr lang="es-CO" dirty="0"/>
              <a:t>desmedidamente.</a:t>
            </a:r>
          </a:p>
        </p:txBody>
      </p:sp>
    </p:spTree>
    <p:extLst>
      <p:ext uri="{BB962C8B-B14F-4D97-AF65-F5344CB8AC3E}">
        <p14:creationId xmlns:p14="http://schemas.microsoft.com/office/powerpoint/2010/main" val="252647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4690864" cy="2592288"/>
          </a:xfrm>
        </p:spPr>
        <p:txBody>
          <a:bodyPr>
            <a:normAutofit fontScale="92500"/>
          </a:bodyPr>
          <a:lstStyle/>
          <a:p>
            <a:pPr marL="0" indent="0" algn="ctr" fontAlgn="base">
              <a:buNone/>
            </a:pPr>
            <a:r>
              <a:rPr lang="es-CO" dirty="0" smtClean="0"/>
              <a:t>La Biblia contiene </a:t>
            </a:r>
            <a:r>
              <a:rPr lang="es-CO" dirty="0"/>
              <a:t>principios </a:t>
            </a:r>
            <a:r>
              <a:rPr lang="es-CO" dirty="0" smtClean="0"/>
              <a:t>guiadores </a:t>
            </a:r>
            <a:r>
              <a:rPr lang="es-CO" dirty="0"/>
              <a:t>que nos ayudan a saber que cosas le agradan a Dios. Por ejemplo:</a:t>
            </a:r>
            <a:br>
              <a:rPr lang="es-CO" dirty="0"/>
            </a:br>
            <a:endParaRPr lang="es-CO" dirty="0"/>
          </a:p>
        </p:txBody>
      </p:sp>
      <p:sp>
        <p:nvSpPr>
          <p:cNvPr id="4" name="AutoShape 2" descr="data:image/jpeg;base64,/9j/4AAQSkZJRgABAQAAAQABAAD/2wCEAAkGBxQTEhUUExQWFhUXGBgXFxcYGBsXGRgYGBcXGBUcHB0dICggGBolHBgXITEhJSkrLi4uFx8zODMsNygtLisBCgoKDg0OGxAQGzImHyQsLCwsNDQsNCw0LCwsLCwsLCwsLDQsLCwsLCwsLCwsLCw0LCwsLCwsLCwsLCwsLCwsLP/AABEIAMEBBQMBIgACEQEDEQH/xAAcAAABBQEBAQAAAAAAAAAAAAAFAAIDBAYBBwj/xABDEAABAgQDBQUECQIFAwUAAAABAhEAAyExBBJBBVFhcYEGIjKRoRNCscEHFFJicoLR4fAVkiMzorLxFkNzNDWDs8L/xAAaAQACAwEBAAAAAAAAAAAAAAAAAwECBAUG/8QANREAAQMCAgcHBAAHAQAAAAAAAQACAwQRITEFEhNBUXGRFCIyYYGh8EKx0eEGFSMzosHxUv/aAAwDAQACEQMRAD8A18pKU+KtWbjQk8QKHmTuhm1sRkDghIa7DN1JBPSrxTwGIK1Djmc8Woz8fgIdtLBJmgqWSRRJDkZUqOV3B3iscBtgFuIxxWXlTwrEpMzMQDdRAbjWiResT9p9tYVWIlKSiXMRLYZkg93vArKagKNL1FBFDavZRKC6SQgnWpSdHLQMXsdIsoHqBA6VgNiVpjp9YawRLbPbUqmL9kENmKkKUkhYBYM4VajwCxu3MTOIVMmZiAwIQlJbmEg7q3iWZgkIqQ+6tIayiAUJCejm8WEjTiAmCC2CqlE2ZUrWo71LUfMk1ieRsxzVXq9Yv4fZy1eMlj0i/LkBNJacx3wiSpIwBWmOlBxIVPD7HTdTnqYuJwMtPu+cXpODUaq8hHJ2BBpUcYwuqC42LlrEDGjAKktSE2AinOx5ageLv9OL3/WErZG4wxr4xmbpZjduCATcYvj5mKa8RMUe845GsayZsytqxDM2XWop8Y0MqoxuSjA85rKTZSlNVRAG+OGSvcT50jT/ANLAr84cNmg1hvbGhUNMVlQneC8NEok90msaf+nEGwPO8RTNnJvUdIsKpqoYCszlIoXBiPIbgxoV7PuwzcLGKkzBN9oc/wBoe2oBSzCQhRSoi/qYaqWXq8FlbPp/zDRgjYRYTDiq7IoXMzXctQXPIdOERFKuPnBQYQh3DiEcJYgXvRouJQFUxoWJZ3nzh6UzBqfOLgkGwEOTJctX4RJkUaiik4pYLkH9RD8+74axOlCQaqUN43Q4rl2zL40HpCi4XwCksVAlW/pWEAp9fWLzSfvQglGgV1eJ2nkjZqoUke8X5xNInTEF0LWkkVUlakuOYNRBNWCSpCBLlLzgHOonMFPZgwytzMSyNkE3AHMwt07W5lXbAXbkXw2IGOlS/bTEomyQUKKgRnSfApxqwIPJ9Y7Emx8GlGYKUNLV3wozbUHI/Oisad4NrLu1dvexxCDlXkSSVgJAJGR05epFDuiXEfSDJBJSiYQQsFJABIIDPWgd+NOUacbOQSSsOxLA1JKU5W82MQ4rs/h1OclTYEcWGlrGLNlwALfdZ7RnisnL7Yom5UKlqAtcH1evWI52AkzQSjMDuLj1g1K2MhB8AFaENVtf5vi0JIFmAjmzVDWvuwEHmuvDCC3dbyWZk7CF69TTfBDD7PAsBBczJSbqeF/UpQtX1hD6mV+4p7WNbkFXRgX0pFuVhGoBCRtIG0TDFC5MZnOk3qxL+Ckl4fhEqsKd3ziIY0RIMeIQddJO0UasEd0NGC4RMraAh8vGA7oNaQI1pLYhV/qPCG/UuEXhixwEOTj084jXkVdpJwQxeBB0iL6hwg4MSk6RMlaTuiNu8KO0OG5Zs4PhWIZmC4VjWGUjhEczCBVqxZtWUCqG8LGq2dvEQnBxsVbOiuvZp3Q9tb5q4liKyf8ATgdOekNmbM3Bo1KsCd0M+pcIaKw8Vb+mVl1bOfQRz+n709I1CMFwjv1UaCJ7YVUtYskrZzWiqrZiiXYc43H1MNaIJmAGohja8hV2TCsSvZN8xAHr6RH9SlA0QtXIfONp/TgNImThCLBoZ/MPl7KdhGsF7IhsshuYJjqJs7RLflaPQEYcwyZg4P5iDm33QI2g5rBFU8tUjfeOfVp33n6xs1YI8YiOGOiCTDBXDcAmiEf+lntm7LmnM/C/WFGmw8uaH7kchrapxF8Ep8Tb5rRSSFLrZAKr3UrvfAisRT5ndG9T03S0jveYp1h+FKVIJVTM545fCjqAB1gZtXbMmUtKVkBKiAW4f8OYfliuGAXGwQjtZ2nlykmWjMqblAAFUS3Yu4NS1G9N+RTt5a6FRAMa/bPZ9Kh7WUPaINXFf4YyE/D5CQU23gwQyQyi4biunGx8bbB2ClTs9Sq5nBq8XsOpMtnL/wA19POKMvEAAsk1DNX0heyzMQOh1iXAuwdknhwGLUa/qSdKNEicTqFfOA3s+Bo8T+xUoFqc7xmMLAtDZX70UmY9t0MGNJ19YpDCKpHUSFCmnOKbOMJge5EEY1tX6w4Y08YHDBuau0FsLgVq8KFKNqJJ+UUcxgTNbecEpClKLkkDdFxGKCdzxYkdnMSfcyj7xA+bxKrspNvmR5k/KKmlkf8ASbcis76qnGBeOqpJ2kSaQ6XjSTrEs7s/MQC6HG9Nf3g1sLsySAua4TcJ1PPdFG0jnv1GtN+irJU0zGa9xbyVCRjFEsz9ILYZEw+4R6fGDiMKiWO6kJGp/UmB87GGpBlhLEhRJU7FtAB0zR0I/wCHg4Xkdbl+f0uJNpEOPcam/V17h5w9ElepEVk40kPn90uyBQg3qpV+sRLximSRMXUsfACGuP8ALI14WEaB/DdLbEnqPwshrHncEVKEsxAJiH2I/giqjGFKQoqUt2bNlDHWyBpDcTi8wIGYOKFKmUeXd5jW0N/kFHhgeqr2mQb1eVJQdIanDJ4wMC2N5hoXBmqoKVsIb9ZLJISaKc/4iizVGoexhw0LRD6Pc/lR2mTir2JkpSQTQHXdzhq5KReLc8ZkHiHHxgAvEiWkhZ7o1JoP0EeX0tQCCe0eRxAXTpXOlZe+IVqZNlpihP2ygWQDHVYhBvEM2RKIZ2jCxjQe8CuiyNo8QKoz+1CUmksHlFZXbNP2G6RZnbKSQSFdaQJnbMrof5WOhFHSuzHuniJhyC7N7ZqLBIFRCk7cnzC2h3AiOyNkOQQBq8aHC4NMsPQcYtK+njFmtxUEBmdlX2fhFkErUXpYnjCh69ogEiFAxsjm3VXB98k+VjkiU7VF+LM3r8THlnaHHGbPUSaJoH9esbJWEnZU0LEtyFVHlRz04xmsd2anlRUkO5JbmX63juRvjYe8bcFx4WOdcgJ/ZvtNMwxABzI1Sz0jdgYbHJeWwXqm3k8eWztmTpfjlLHHKW87Q/Z+PXJVmDpI4GFVNEyX+pGbO4jfzW1j+PznxWwxeyDKVlZhW4jqMHu/X4xoNgbdRj0CUtP+KBRejDefnB3YWFw8vOXC1pOUuxAPAac4xQtmkl2JzTH1TImFzhiOCxcrAL90KPR4uSdkTSfCRzIHxMabaO2Eg5Xb7oBJPQCGyJrsQhTHVTIHPvEFukdRuiT9b+g/awv0w76Wjr/xDsL2dUaqWkcqwVwvZmW9SpTdBF2SsuxAoCogOqjUZTBPrD5s0s/eymwKwkbvd+aoezRULTjjz/VllfpSodvtyUkjZeHlVKZY4qY3tUxc+tJplBI3gMLtcsIqr7qQoMlz3mo+8vfTfEJZSFFQKikkAi4fXezv5Rtjgjj8LQFjfK95u43Uk7aJIJDM1wSvl4Qzb+9FJeOV9oK07iUmv959YbMVfU5W7pcghwCaBQvat4gxDG5dzryrRVhUb7Q6yWiGGxxUzA08QKa6VDEtroYuYbGGZLWCHmSllKkuwIBoTzSQecAEKqaEEh9BV9COTXixhcTkxKST3Z8ti320UJ/tKfIwIRbEJKhVipIqd53gaabjArEp8RLgu5IoBRwksAXt4oLLQWIp13Pf+b9Io4hNyX8Lne4oPvfEQKEPDFWYJF3cAFNrv8Xh8sBSFpcFhmDl2LPxNK+cIS2IJ3Z3ylQF9Q3rHJU0JKVJL1csQWOoNqa9TwgQnYdWYKS5FlC9tbWuBSGkKZ9Q5LUpTeA49bw9JyTWFn3hsq336ivpDFSSkrHd5FJa9yx0e8ShPTLSXScz0LAClfDXny4x1UuXQ5FmoDMhqAMTSx574jCgG8IvYXD/AOoOG6RMsCqQU0A0IN3bgwNt26IwUojgFAoDAhqMeEA9pSsqyDb0I/4gnspTKyuClQoXPiAci94b2iw9AocjHD05DrRCQZtPsfgXQ0c+0mqd6x2KQJM1GUNLmOG91ExIcBI0SpIUWsCgteCEogigfhEW0cKZ0lSR4qKQdy0EKR0cAHgTFnZeHVOlomS0sFB21BBZSSNCCCDyjzs7w+MSHPI89x9R9iu017WXY48uXD0UqcN04PFSZhVCkGJWzJiaq/SJkYUENnT/AHCMYkIOGKjtAacDdCJElgKRQ2tjwkM9Y0E3Z7hvbIECJ2wJBIVMxJY6BID9STD4NQuu8pkc8d7u+xWSRjSVKrSnzfSFG3w2BwKH7xU+paFHWZVttgwpckwLibHorczaiJwXLTLKFpyhTsWBD0bkBEEuSRZMP2YhKiVCX7MqLlObNXmQII+xjkV895iNww+eqywu2bLcVUQlWssHhSI5+Hkj/MlJGunwjnaLHHD4eZNFwGSdATQE8A7wE7TyvZy5fsQSJiElc81K1KS5UVGpvTQA0i1LSOljMt7C9h5nqhsutIGIVtfbiUlUvDpyPcpAFtH3/B4s9lZ5zFP2h6p/Z4ykiWMxDau71g/sabkmJI0IPSxjuRatO5pbuzTZGbRhHFajElYykFqsaE0PAXibCyQXYJc1FyQ3MBYLD0IgvidmhSSN43dRFDCS2yvowYsATvANL0oaR6UG682RZWpJYghzlZhU+IOoUDgc/lFgIoKaBqs7kuKXrSo0hklDUqxepcm9Q13P6RMEucxSxD6+7Y1voN4pEoSwqMwUlrh+vSh6GFhakpOoL7swuOd/OJZMspAUphvJLBvKv7RXxTpXmAoWUPQH4DzgQq+UgEM5BdOlrlOamgtviBrFwACGVVIs9QQQztWL+0UuXclJHdZxl32ehG8RScAkgFQBd2DqNLmXpzEG5QqqT+WrgAoIelA2sLaoBlZwe9LUJh/2r4WLtwjsyaEk1L5nBzpJY3DKFG8xWJAlJGUsQxSau4UGJawoRalIlCLYOfnAVTvJ9baaw3EkWs7sxLNolueorwgL2exBCChXilqKT0OVXweDk1LocVd3rSw9erUvEFShsyju5IBSNSxOikhxVyXDRBNDsGJ7rF2XvItUUIi3Olh8tW0FSza76WcFq6RBNDsGcgkB+8GOvw5NEqF2ecyUrp9g90hq/rSJ8StwlQJqGNWqAd/XzERSpQKVoBAN+ouWNRWkOwICkqGZnIUOHD9vuxClNSKBNS9u/q5G/o1rGHoBqSRcAgqtu0oKaF4alNXBcp+77rCtWccL3h0vW7Zvs6GvMpHzgQlLLEEmqTbMC1n0566QbxUr2kogahx8RAmWlLkKC+LAVAtQDvPenygxgZmZNiGpv9d0IqIhLGWnIq8Ty11wsOCUqIgbjdqzsKtSEFpc4maj7q6CckcyUr/OqND2jwmSY+hrAPbeCM6QclZks+0l8SkHMn8yXT1G6PGwAMkMT9+B5jI/NxXpnFrmtmte323oNO2xOW4UskHiYo+1mD3j5mDsrsyqZKTOlqzIWkKSd4IcRVGyJmoZucahLELgWXRjnjcO5ayHpxqzdRb+cIanEqN1Dzi5M2ZMA3xTmSSNLaNDGlhystAlZwVvAVe2mvOOxWwhv0058YUPa3BZ5JxrGxXpWz5GQBJ7xSlKSp3cgB/WL4gPsWfLAEv2ozJABzGrsLwUXhVHWnCseVqmudK5xGF+C4JFrA4Ktt3A+3w82VTvoUBwLOn1aAnYCcjFbOSmaXVJUqSoE7u8j/SoD8sG5uFWdTGV7IAYbamJwiqJnJE1G7MnvU6KmD8sdXRJD4ZIM/qHp8CzyjZua8HyVLamwihRUlJyfCFhJQBFPWN9iSDQft+8UZexkippCe1OPcONl1I6htu8Eb2MrPIQTdsp5ikVp2FKVFgGKqaeK7tRgQLjWLmwgwUkWuPnEm05DlJ4sd7HlHsdHy7WBrvL7YLz1Q0CQoairiw0DUd2ArTU2aEVB6vYtzD6Goru3xNKVVxd6G48w7AuTXfDcliHD8h3qsGtG5IUai4JLP1zUND9oeeusTTRmlpJNUljrQ0PpvjneIomrUYAUd1OPKoNTD5PeUUqsoVAIpv4je0CFXUcyCMtUVHEEnkd9uEVZxzHTNRLEMSKaEg8Ls0XMMGPe1dPB6Bi/TziuvDtmTmDM9iwJLCnhYOIAhVVTKgGj6kqFXcnvAhw7VJhiFGiTWjkZqs/AfxxDlozEs7956tW7DIqltYcMYqlqiiSDvO9L2A5wKEPC8mL+7NSD+YdxfwSfzRopCqA6ggGzvWu928+MZ7tAXSmYAxlqBoGzJUyFFtK5T0gxs6e6QyfEO8Xo+t6C3r1gUqecEKHeJLqKqW1AclwDX3axGiSS2WULXW623eIiLMxR7uRg4qRVbcyCz6PTjFFYJzBbgszrrWlGJKXLtTUQIUqppCqzJYr4cwfeLBzXjFJK8kwvYEnooV+B8xCWimpIq2gTV7mlfTWLQKVJSpQFBlqrLq7UJcP8YFC4TkJoNWoa6jM17t04RGqW1gBQ5iQrKRufoda9IfjWISujWfMrS1Wd+cMzGorQOe8SbUNfdqOHnApTyQwJyguCwBBAtSo0q3F4tbMmkLYeFVLkjMB6fuIpCqXqWLE5qAPSuoh/eclld1r5SaFrA158oCEeav9pMHml5tU/Axk8LMKVRvENMl1sofGMRtHD5FngY8hpeHUm1hk77j4F39GyhzDGVd7KYz2U2dhD4f8+T/45ij7RI/DMem5QjQS8GhRJIvyjDbamKRLRiZQ/wATDkr/ABSlBpyfJlc0QW2d2ySoDNTV+fyhMrmytbK9t+OG8eo5pPZpA5wZu+yPzNjINrcoF4ns6hWkHsDtBE0Ahm4GLKpTxV1G1/ehv85lKFTNGbErCp7LpBPH94UavEye9byhRjFTMzuk5LR2pzsV4N2nxAGMnVYun/60w7ZePxamGHVOUfuOvzYH1g5tXa8mViFthpKpgIdakhSnyhjUHSKOK7Y4khgrKnckN+0eia5z42gM3DM+XqtVzvIWs2Ji9qJH+MqWhO+cQ7ckufNoF9sNqol4vB4oLQubKU0wJBAMt33nQrHURi8btWbMfMtRB4mBoCidSDSJp6IslEriB5ALHVBjmEAY8rL6SxRQACliCHDbjUHyiAAqqssndAbsBjjiNnyjTPLeSok2yNkfjkKPKDSBqatqY4dbG6Ooc0Ns3duvzwx5JcTrsuiGBnWYZUjzMXMXKzJI3256QGlTSpXdHMwbleEVci/OPQ6GnL2Fh3fMFkqWWN0EUkM9c1eYt+YBn9YYFJYuHILm+4M+Wt2vxixj5aApjV3OVhY/Zc6HduhstNQAymILe8KBwczMPN2jtrIoGd2SGclxYjpRTMbtEoWEsdA4DMHI3AjduMcsXqXcA3UK1ozinxEV5q3DA0AIoWrxIcOeIECE/FSssxwwdl7qgseQZo7j0lwoNUVa/EBiFNye0SLLygqrpPmDRW8W4xFL70sgsSgijABm4sGNfOBCqLHdUDXw7lMalJOZi9wRx5wzL3nrQA5e+kUuBpo7cYsqlhRSASEbn38CCksGFDyiqgP7gDZlFgmopQFKuYdtYlCU2WlSMpcBQKdQGWGI3uDFLs9ilZCkllIJSoPqHSq3EaxfJFTZzuyvTiXpUdQ0C1D2eKL2mgL6+FXqAesQoWlVMFHFe6xq4azg0fXiIqYmUEg76uEvWzPlpUVrwiTDrdIFHs5NbWNOtugvD5qTbVqVdxV1DWw0J5QKUPKLAJvQNTWtnQo1iXCjMlUsOxDpoHu4dizuPjCXMABIDpSeTlquUklJPECwjkggKJSVGqdAXBoQQhzuLkCBCWEUVJKSbhwHbvUo99/kYbm0SSX7uUqSSXtrdwPOHBWSbYZQXYHRVR/+vOJZrBRT3q1PhLl6NUUF67rwKEwA5Wc0JN0nQVvcXiQpc5hX8o7puK61zNES5dGIq5Ku6lgFEWq78Q/xiUJLO1Xu2Xduua/GBCJ7ImUKd1qEFuR0/WBXabBsQsaxbwa8ikFgkKdzvZg9Q4rpwgltPC55ZGoqI5mlafbQGwxGI9P0tlHNs5AVicGvQhxYjeDcRipuHVImzMPVkF0FnzS1B5fNg6TyjaLBSqAvbXC9yXik0Mv/AA5n/iWaE/hV/uMecoZAXGM/ViOY/IXemds3iUZZHkUth4qcghhSN7snayj3VjkbR5Ita0F6htRaD+xu0hSWX3hxi8jZYztIlM8TZhiMV6XiCHesKBGB28gp/eFHPcDI4v1bXXLMMjTaxQOXsaRMJVMQkqNy3CEezeG0lpghgk3/AJoIupkxnfUSNODj1W57rFZ49npGkseUPldmZRtLHlGmlSOUQ4zaSJQuHioq5nGzSeqptScGhY/sOlWE2hi8F7sxPtpQPCvmUE/2Rs5ssu6yw3R5h2g2/l2hhsUgF5aglfFANbXopY6x6tiMMolxVNwp9DY+UdzSAkkgjkIN7WI8xxWKP+m9zCofrFGT3R6mC+zictQz23wKlzEoP2lbzaLGBmKUty9+jHhC9F1GzmGs7E4WAy+eXqpnZrNNla2kDRQuDwbh/HF4orBGZ0mp8Iy7xoTZiQ7tWDWIkukjeP8AiA05JsDp+hINw2rsLx7QLlFRLnCoyqBbKA4N7mrPc0BMdCi2UgPzL92hO8g8Hji0OSLBtwYBhxIanCkSBKAKqNCHASwegHio/I1eJQlg1hzuNDrd6VY23gRzCyAC6XJZnam65YbtTaOqmJTZAYEMScxqNHZt1CeUMx9F01D2Lgg7+QMCFUmMFZWqCQA9Tm6gi2iTEWIoTRy7gEg1rQEgPffFvFSz3FPcBz94B9x46j9Kpl+G7E1IJYWcEOoOC1aXgQmKIAoUmgqCkV1Bcu4HCwgft5DJRMtkUH/Cvuq/1ZTaLy99q1BIDcAcjmhiXGYYTEKSaBYKSK0JDXI3gGAqFzATwSHsWJtx8q8fK5uTbO5DHU+Hgf4OcAez8/uDN4kli5okg1ffUN10vB5KxlZjclxSrUp1J0vYwKU3EkgeBNCalOdnLghyGHJ7QybOXSpSGqdBaoIyk6Pe7QlIBBcjKGcMAGfvPo7Hck0iHKGYuXLJrfhVw3EEdIEJYoqKEK1qk/FPV47NXmQDShKTQW0YPuaOyknKpDVIp3Skgg8yHHAw7Z4zBSW7pGY83qK9YEKQ+7mNSQ7pKnr3czFqWvHMoAuHC/D3gDewrmqNBDUzEO+U5r89K1Yv84mlLSG7u43NN+9rjzgQpBMpRWhzAZaK1cFmSXNm6QZwkzMnlQwMRMFB7NNLP3vI9YvYKYomoYEbmY/z5RBxQFne0eByKze6r0gdJlpmIVLXVK0lCuRDGNttLDCYgpI0pGHYoUx5GPFaRpjSz93LMfPJd+klE8JY7MLA4SYuUpclYdUpRQql2oDyIYxbm4dCqjunUb4sdvMKZU2Xi0+FbS5rfaHgJ5ij/dhmzMSiY2YA8Y2PdrMEzMj994Wulk126jsxgpdnBYcXt84UGcHggHymlN3GFCWztITnOsVodnyw3lBQMIqbNFLxbmTgI8xKSXLlSkl1lHNW8Bcfs5C/E8XMRiFG0KVhVKvDY7x43snRjUFyVkdt9nxMkzEywcwSSnmKjzt1g/2Gx68Ts6S6nVLeSv8AL4H/ACFPlB+VhkoFoxvY+eMLtPE4Qj/Dnj2ksaOAVADoVj8oju0Mj6mGSndcG1wsVQ8a4kaPJayRg3O/4QVkqCRpzgdisQXYBhE2DwqlVUaRlo7xyarRcq0l3C7ijclbh4H4qWAo0AcXAah8T6HXSL0pmYVaIcXLo9m+ce6hdrMBK5bhihQrzbK3MEVaj8xDCPdtzNHo7kU33EX5ss73P6a04UiD2QJBbWrNQ6F78avDLqqpTZTOyqUck0L3LgFIr90ROtzKBJqk7ndv2jq5YNRrQsNRyYwsIwUz5kkVtuara84lChRVCgztWgLk83Fxl/eKwlFV0uTRyLNb7JHmaNFmUnKsAvQtupVr8PhEU9KsxFVMXapccratpvgQmolGmY5WL1ckl/xcNSdYlGBJFFAljvBrW7kjSIEYJRplI0cgCjd136esTjZ6/u6O1LUMCFnpsv2eJWk0EwBY5mitftB76wfws05Ue6WIcABwL9b0bprAjtJIWlKJigxQoB/ur7pr+IJPWDGw0ZgT7v639f8AjWC6E6YNWvVgpibNarcnuaQz6msuyWf7RaqgMx+NCnWDaEJSKUbV9OJMAdrdsMJIcLmgkaJ7x9KRUuDc1dkbneEKfDbKIyklIa4AflbKPQxZlbMSFOHu4Gg4fHzMYPaH0qS0/wCXKfipTegHzgFjfpOxJHcyp/Cjy8WaKbZu5ObSSHPD1XriNnSwbG5N98XJeGQPdHkI8Cm9vcYu85afwkD/AGtArF7cmrfPPmFz7ylK+LiK7byTOx2zcPnRfRuJ2rh5X+ZOlI4FaQfJ3gRjO3uBl/8AezfgBL9besfPYxgJbMo8AQPQExblJmHwyv7s1uuURR0zhu+eyY2li3uv89V69jvpRlMRJlLVxUwA6a+cZ7D9pBMUSQUc7F+I+cYyWiePspB3ZR+piUSZlHVLqLqWT6ZfnHMqoxUHvkYZYroU5jhHdaehXoi5acTIXJWaLDAirK91XQsY8+2NmQtUtVFS1FB5pLH1EE9hIxhX7OWtIBuUJzFO8jOWHlGywPYdEsO5USSVKVVRUakneSY5hmjpGOje698RbdxUuc3bCQYDfdV9mzqFxuhQdkbBKXaopHIxNmYRcJz6iIm6uYBJIpFhWDe8ZCdt9ctakJ0/QRArtLOOsYjQzONwq9klcbghbqVhQmHLUlIuBGB/rk01zRBN2itQqoxIoH7yEdgecXOWyx+00gUrHnHaTaCkYqVi5YLyVJJI1GZ2POo6wTw+IcspRizjsAleHmIoc4odyhUHzAjfRBtJKHeipU0o2RAXoftkKAWgZgoBaTvCgCPQw9CFEjMWG6Mv9Fu0jNwQlk9+QSg/gLlB5eJP5Y1GVjUxsqKcxzX+knl13lcpjrtRKQkAMI6tBIaMntnt3hsOcgJmzRTJLqx+8qyeTvASX9LslBInyyC9BLIURwOnV+kd+me1oDclQ0srm64GC3QkK3CxDi4HD1hv1dRFi4sTVvm/KMDP+mrDjwYecrmQmBmJ+m1XuYUD8S/0jZrBK2D/AC6hepHBnhpWpqNRuI5w0bMFHJpX+ZnI6GPG8T9MeLUCUokIHUnhc18oB4v6TcYsd7ELHBATL9R+kRr+SsKfi4BfQc2QhLqUAOKj+vOBON7T4SWWViJXRWb4PHzxie0M6YXJmLO9Siow1GKxJshQ/Kr5CFukfw905sMH1OJ5D/q95X24wlcqyv8ACk/NogP0gYQXKh0H6x4bMw+JIfKr+xZ+KYp4mXPSO8hbb8qh8oqHSHePnqrltMNx6r6CxHaXBYqWuV7ZKStJDL7pc0FTR3bWAsjthKwUjNOfPUCWPEpSaKHAAi8eHolTFN3VeRi3Pws6Y2cE5UhIKiLA0+MN17DvFZixt7tBstL2h7f4rGKyg5ZZtLQSBwffAhKUJrOm977KTmV1IoIpytjzOAelHiaXsgi5jM9zOK0tfLawGCl/qcpP+XJfis+VBEKsfOVZkj7qQPi8XE7O3iJZezmah9IVrxD94q4ZK7Mob9VUrxrUeD/vFnD4OUn3H5/xoIysEdxaL2G2UtVEoJ5VhUlSAMSnNhaN3+1SkqbwoA5AD0ESpznVo1Wzuxk9bZgJY41PkI0uz+xsmX4yVnjQRyp9JwR77nqna4GF153I2euYWAUo8I0mzOxcxTFYEtPmo/pG9w+ESgMhITyETZI5E2mJHYMFlQy8FU2fsyXKSyA3HUxd6xwCOtzjlukLjc5pLjc4qaXPIFI5EaKQo3xVUgYAEpzRdY1XZhc5alhYALUbgIcexC/tiNPsW26CmXjGhrqkjun2H5C1yVcjXWBWE/6LmWCxHT2RULqflG7KOMdbjAe1byP8fyqdukWE/wCm0i+YmJpexC3dcc42oA3COKCdQIoRNbF46qe3OItZeVycWrZOLUtYAlT0EZgCe8C4fShPkS1aERt7tsmZmC5qz9xBUhxuJp6x6/i5WHWGmpQoblAK+MC5+zNnGhw2HP8A8SP0jpR10RY10+JbwP8Aq2aVC98ZJYwG/EXtyXz5jNrKNJSRLTuFSeZiDCbPxE4gS5a1E2CRvj6FRsvAAunCyf7A3laCuGxKUhpaEpG5KQPhGk6ehYO63qqSNnkN3k/ZeFbO+jDaM0B0CWN61M3S8aPA/Q6RWfiUvuQCr9I9ZzlV477MaiME38QzOvq4eiUIgM15qv6MJKB3CFn7yf1JilM7LTJdE4f+1IPwEessBYR0K4Ribpec+N1+q0MkDBg0LyNWxMRYYdf9phw2JiT/ANiZ5GPWhMEcKosdKu4D3/KaKp4yC8mTsDF6Sl9RD19mcYaCUfMD5x6sDxjo5wxlfM44NHz1QauQryeR2DxKrpSk/eUPk8HNm/R+E1mrCjuFo3zDfDSkRaWesePE0DmPylCYrN/9IyGqgHzEVZ/YfDm2YdX+Ma0gCGmMRlnjzk9wVO1ccSsWewcvSYodBEsnsVKTdSj5RrmhZeEUdWz5a/zop2rkAw3ZnDo9x+ZeCsqQlNEpAHBos5I7ljM+Zz/ESfVQZCVFCAh7cTHCOJhes3goulHH4QiOcN84CWnIIXQeEOCuEMfnHXibi2Smy7mEKEgDnCjRGRqqhzVLZdKboI+04xmziJgCVp8EwZ0qFQQb13gw36ws3UYbLBIx5BNlr2G07wIxWjXjUpuqK03bCRYEwFA6xNJwal8BviNZwzcVPZo24uKnxG2lm1Ire2mzLZj8IKYfZaE1Lk8YIIIFg0M1tbM9SqmaNngagkrZCz4i3rF2RsRHvEmCGeOZogFgOJv6fPukuqJXb7JkvZksaRZRhkiGJMOrGlvZ8yy/zms7nOOZTvZCFkENcw4c4sNjk2P2/apiuFIhpAiQiGezhUgI8MY6D8qQVGUwxUSmXHDLjHIHn6APQK4KiIjkSgRxQjNs3bgrXTAqO5oRhsV1nBCc8dcQyEIuMd/uiyfmaOGEDCeGBpI8fuhczwwkmH5IWWIOuc8lOCjywsvCJMsKK4DMe37U3TGhGHE84a/ODXZw9v2hc6GOPwhxVziMkcYDICcGjp+1ITgeEKKW1cNO7uSYiUGP+YQCq1n3fOFHdp9HyujDrAX8kpz23zVDA/8At6f/ADzv964fKt0hQo16Szan0v1c0+VcQXkQoUcUeMJtQpxDZnzjkKNZ8XVZE8w5cKFFavwHko3pkq8PRChRzj4PVRvXVac46Lx2FB9Q5KFIi8dRbzhQo3wf2wlnNdERLv0hQoVLmVIUesdVYwoUKg8Q+bldRptDxaOwo1DJWURvCRcxyFGSbJSursYR06QoUJbuQpFQxFzChQN8RUJwhs20chRLvEoCS7w2OwoUUxQy7GIMd4Rz+cKFHSoP7nqFD8l5121/9Wr8KfnChQo9oEhuQX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t1.gstatic.com/images?q=tbn:ANd9GcRNXsREMApCDw45AF5nklFRU2VQbWR5_p32ikC3iztd8-LQcQW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2334">
            <a:off x="6140440" y="586561"/>
            <a:ext cx="2486025" cy="197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351068" y="3284984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es-CO" sz="2800" dirty="0"/>
              <a:t>¿No sabéis que sois templo de Dios, y que el Espíritu de Dios mora en vosotros? Si alguno destruyere el templo de Dios, Dios le destruirá a él; porque el templo de Dios, el cual sois vosotros, santo es. </a:t>
            </a:r>
          </a:p>
        </p:txBody>
      </p:sp>
      <p:pic>
        <p:nvPicPr>
          <p:cNvPr id="2054" name="Picture 6" descr="http://sphotos-b.xx.fbcdn.net/hphotos-snc6/p480x480/8586_326123407510452_71884240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4272"/>
            <a:ext cx="4351068" cy="372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37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5256584" cy="259228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600" dirty="0" smtClean="0"/>
              <a:t>La mejor manera de cuidar el templo de Dios en cuanto al régimen alimentario es: Regresar al régimen establecido por el Creador en el Edén, que consiste en frutas y yerbas del campo </a:t>
            </a:r>
            <a:r>
              <a:rPr lang="es-CO" sz="3600" b="1" dirty="0" smtClean="0">
                <a:solidFill>
                  <a:srgbClr val="FF0000"/>
                </a:solidFill>
              </a:rPr>
              <a:t>(Génesis 2:16 ;3:18)</a:t>
            </a:r>
            <a:r>
              <a:rPr lang="es-CO" sz="3600" dirty="0" smtClean="0"/>
              <a:t>.  </a:t>
            </a:r>
            <a:endParaRPr lang="es-CO" sz="3600" dirty="0"/>
          </a:p>
        </p:txBody>
      </p:sp>
      <p:pic>
        <p:nvPicPr>
          <p:cNvPr id="1026" name="Picture 2" descr="http://prevencion-de-salud.com/wp-content/dieta-vegetarian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4665"/>
            <a:ext cx="353836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35896" y="3501008"/>
            <a:ext cx="51945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 smtClean="0"/>
              <a:t>Dios permitió </a:t>
            </a:r>
            <a:r>
              <a:rPr lang="es-CO" b="1" dirty="0"/>
              <a:t>temporalmente su consumo debido a los efectos del diluvio</a:t>
            </a:r>
            <a:r>
              <a:rPr lang="es-CO" b="1" dirty="0" smtClean="0"/>
              <a:t>. Miremos según lo ha descubierto la ciencia los efectos de su consumo. LA </a:t>
            </a:r>
            <a:r>
              <a:rPr lang="es-CO" b="1" dirty="0"/>
              <a:t>CARNE OCASIONA </a:t>
            </a:r>
            <a:r>
              <a:rPr lang="es-CO" b="1" dirty="0" smtClean="0"/>
              <a:t>DIABETES:</a:t>
            </a:r>
            <a:r>
              <a:rPr lang="es-CO" dirty="0"/>
              <a:t> </a:t>
            </a:r>
            <a:r>
              <a:rPr lang="es-CO" b="1" dirty="0" smtClean="0"/>
              <a:t> </a:t>
            </a:r>
            <a:r>
              <a:rPr lang="es-CO" b="1" dirty="0"/>
              <a:t>OCASIONA </a:t>
            </a:r>
            <a:r>
              <a:rPr lang="es-CO" b="1" dirty="0" smtClean="0"/>
              <a:t>OBESIDAD: LA </a:t>
            </a:r>
            <a:r>
              <a:rPr lang="es-CO" b="1" dirty="0"/>
              <a:t>CARNE PERJUDICA A LOS </a:t>
            </a:r>
            <a:r>
              <a:rPr lang="es-CO" b="1" dirty="0" smtClean="0"/>
              <a:t>HUESOS:</a:t>
            </a:r>
            <a:r>
              <a:rPr lang="es-CO" dirty="0"/>
              <a:t> </a:t>
            </a:r>
            <a:r>
              <a:rPr lang="es-CO" b="1" dirty="0" smtClean="0"/>
              <a:t>LA </a:t>
            </a:r>
            <a:r>
              <a:rPr lang="es-CO" b="1" dirty="0"/>
              <a:t>CARNE ES UN FACTOR DE RIESGO PARA EL CÁNCER: </a:t>
            </a:r>
            <a:r>
              <a:rPr lang="es-CO" b="1" dirty="0" smtClean="0"/>
              <a:t>LA </a:t>
            </a:r>
            <a:r>
              <a:rPr lang="es-CO" b="1" dirty="0"/>
              <a:t>CARNE FOMENTA INFECCIONES Y </a:t>
            </a:r>
            <a:r>
              <a:rPr lang="es-CO" b="1" dirty="0" smtClean="0"/>
              <a:t>DOLORES:</a:t>
            </a:r>
            <a:r>
              <a:rPr lang="es-CO" dirty="0"/>
              <a:t> </a:t>
            </a:r>
            <a:r>
              <a:rPr lang="es-CO" b="1" dirty="0" smtClean="0"/>
              <a:t>LA </a:t>
            </a:r>
            <a:r>
              <a:rPr lang="es-CO" b="1" dirty="0"/>
              <a:t>CARNE FAVORECE EL INFARTO CARDÍACO Y LA ARTERIOSCLEROSIS:</a:t>
            </a:r>
            <a:r>
              <a:rPr lang="es-CO" dirty="0"/>
              <a:t> </a:t>
            </a:r>
            <a:r>
              <a:rPr lang="es-CO" b="1" dirty="0" smtClean="0"/>
              <a:t>LA </a:t>
            </a:r>
            <a:r>
              <a:rPr lang="es-CO" b="1" dirty="0"/>
              <a:t>CARNE FOMENTA LAS </a:t>
            </a:r>
            <a:r>
              <a:rPr lang="es-CO" b="1" dirty="0" smtClean="0"/>
              <a:t>DEPRESIONES: PERJUDICA </a:t>
            </a:r>
            <a:r>
              <a:rPr lang="es-CO" b="1" dirty="0"/>
              <a:t>LA </a:t>
            </a:r>
            <a:r>
              <a:rPr lang="es-CO" b="1" dirty="0" smtClean="0"/>
              <a:t> INTELIGENCIA, </a:t>
            </a:r>
            <a:r>
              <a:rPr lang="es-CO" b="1" dirty="0" smtClean="0">
                <a:latin typeface="Agency FB" pitchFamily="34" charset="0"/>
              </a:rPr>
              <a:t>Y ADEMÁS ACORTA LA VIDA</a:t>
            </a:r>
            <a:endParaRPr lang="es-CO" dirty="0">
              <a:latin typeface="Agency FB" pitchFamily="34" charset="0"/>
            </a:endParaRPr>
          </a:p>
        </p:txBody>
      </p:sp>
      <p:pic>
        <p:nvPicPr>
          <p:cNvPr id="1028" name="Picture 4" descr="http://t3.gstatic.com/images?q=tbn:ANd9GcRaWWUtX4sej6uZ9LXWe0sI1sXJ262F0QsDq4Gvaxs6gRfXhLf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253365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enos"/>
          <p:cNvSpPr/>
          <p:nvPr/>
        </p:nvSpPr>
        <p:spPr>
          <a:xfrm rot="2320708">
            <a:off x="38115" y="4071589"/>
            <a:ext cx="3699971" cy="617823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Menos"/>
          <p:cNvSpPr/>
          <p:nvPr/>
        </p:nvSpPr>
        <p:spPr>
          <a:xfrm rot="18446618">
            <a:off x="-244659" y="3935094"/>
            <a:ext cx="3882405" cy="677697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5 Rectángulo"/>
          <p:cNvSpPr/>
          <p:nvPr/>
        </p:nvSpPr>
        <p:spPr>
          <a:xfrm>
            <a:off x="270096" y="6021178"/>
            <a:ext cx="2488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 smtClean="0">
                <a:latin typeface="Agency FB" pitchFamily="34" charset="0"/>
              </a:rPr>
              <a:t> </a:t>
            </a:r>
            <a:r>
              <a:rPr lang="es-CO" sz="2800" b="1" dirty="0">
                <a:solidFill>
                  <a:srgbClr val="FF0000"/>
                </a:solidFill>
                <a:latin typeface="Agency FB" pitchFamily="34" charset="0"/>
              </a:rPr>
              <a:t>Lea CRA p 139-152</a:t>
            </a:r>
            <a:endParaRPr lang="es-CO" sz="2800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69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1196</Words>
  <Application>Microsoft Office PowerPoint</Application>
  <PresentationFormat>Presentación en pantalla (4:3)</PresentationFormat>
  <Paragraphs>66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Tema de Office</vt:lpstr>
      <vt:lpstr>Texto base: 1 Corintios 3:16-17. </vt:lpstr>
      <vt:lpstr>Presentación de PowerPoint</vt:lpstr>
      <vt:lpstr>Presentación de PowerPoint</vt:lpstr>
      <vt:lpstr>¿A quienes se aplica en primer lugar esta amonestación?</vt:lpstr>
      <vt:lpstr>Presentación de PowerPoint</vt:lpstr>
      <vt:lpstr>Presentación de PowerPoint</vt:lpstr>
      <vt:lpstr> ¿CON Qué otras cosas Podemos  destruir el templo de Dios?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Otros efectos del  consumo del licor</vt:lpstr>
      <vt:lpstr>Presentación de PowerPoint</vt:lpstr>
      <vt:lpstr>¿Cómo se absorbe el alcohol en el organismo?</vt:lpstr>
      <vt:lpstr>Presentación de PowerPoint</vt:lpstr>
      <vt:lpstr>El otro vicio que destruye el cuerpo y la Biblia lo cataloga como pecado es la glotonería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DESTRUIMOS EL TEMPLO DE DIOS</dc:title>
  <dc:creator>FAMILIA FIERRO CH</dc:creator>
  <cp:lastModifiedBy>FAMILIA FIERRO CH</cp:lastModifiedBy>
  <cp:revision>105</cp:revision>
  <dcterms:created xsi:type="dcterms:W3CDTF">2012-10-14T22:14:32Z</dcterms:created>
  <dcterms:modified xsi:type="dcterms:W3CDTF">2013-04-16T02:10:04Z</dcterms:modified>
</cp:coreProperties>
</file>